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3">
  <p:sldMasterIdLst>
    <p:sldMasterId id="2147483648" r:id="rId1"/>
  </p:sldMasterIdLst>
  <p:notesMasterIdLst>
    <p:notesMasterId r:id="rId29"/>
  </p:notesMasterIdLst>
  <p:sldIdLst>
    <p:sldId id="369" r:id="rId2"/>
    <p:sldId id="370" r:id="rId3"/>
    <p:sldId id="400" r:id="rId4"/>
    <p:sldId id="399" r:id="rId5"/>
    <p:sldId id="401" r:id="rId6"/>
    <p:sldId id="364" r:id="rId7"/>
    <p:sldId id="368" r:id="rId8"/>
    <p:sldId id="407" r:id="rId9"/>
    <p:sldId id="371" r:id="rId10"/>
    <p:sldId id="372" r:id="rId11"/>
    <p:sldId id="373" r:id="rId12"/>
    <p:sldId id="374" r:id="rId13"/>
    <p:sldId id="375" r:id="rId14"/>
    <p:sldId id="376" r:id="rId15"/>
    <p:sldId id="408" r:id="rId16"/>
    <p:sldId id="377" r:id="rId17"/>
    <p:sldId id="378" r:id="rId18"/>
    <p:sldId id="402" r:id="rId19"/>
    <p:sldId id="404" r:id="rId20"/>
    <p:sldId id="413" r:id="rId21"/>
    <p:sldId id="405" r:id="rId22"/>
    <p:sldId id="414" r:id="rId23"/>
    <p:sldId id="403" r:id="rId24"/>
    <p:sldId id="406" r:id="rId25"/>
    <p:sldId id="409" r:id="rId26"/>
    <p:sldId id="410" r:id="rId27"/>
    <p:sldId id="412"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CB001-2BBD-4D31-8867-B225E72A50C8}" v="27" dt="2020-09-30T12:56:05.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885" autoAdjust="0"/>
  </p:normalViewPr>
  <p:slideViewPr>
    <p:cSldViewPr>
      <p:cViewPr varScale="1">
        <p:scale>
          <a:sx n="53" d="100"/>
          <a:sy n="53" d="100"/>
        </p:scale>
        <p:origin x="70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B60E6-DA84-4183-8B92-4DCDBA3D791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FD04F6E0-DCBD-4C51-B127-159793C34CE0}">
      <dgm:prSet phldrT="[Text]"/>
      <dgm:spPr/>
      <dgm:t>
        <a:bodyPr/>
        <a:lstStyle/>
        <a:p>
          <a:r>
            <a:rPr lang="en-US" dirty="0"/>
            <a:t>Phase 1</a:t>
          </a:r>
          <a:endParaRPr lang="en-GB" dirty="0"/>
        </a:p>
      </dgm:t>
    </dgm:pt>
    <dgm:pt modelId="{2299E611-CD08-437A-AA5A-2AEA8EEBAB70}" type="parTrans" cxnId="{EB5E0858-0C64-4EB8-B6C0-87DE1779C72D}">
      <dgm:prSet/>
      <dgm:spPr/>
      <dgm:t>
        <a:bodyPr/>
        <a:lstStyle/>
        <a:p>
          <a:endParaRPr lang="en-GB"/>
        </a:p>
      </dgm:t>
    </dgm:pt>
    <dgm:pt modelId="{E8B0CEB6-14A8-47C3-829B-C8251446568D}" type="sibTrans" cxnId="{EB5E0858-0C64-4EB8-B6C0-87DE1779C72D}">
      <dgm:prSet/>
      <dgm:spPr/>
      <dgm:t>
        <a:bodyPr/>
        <a:lstStyle/>
        <a:p>
          <a:endParaRPr lang="en-GB"/>
        </a:p>
      </dgm:t>
    </dgm:pt>
    <dgm:pt modelId="{F2F2256D-EAD5-43C9-A39F-8AD662CF42C1}">
      <dgm:prSet phldrT="[Text]"/>
      <dgm:spPr/>
      <dgm:t>
        <a:bodyPr/>
        <a:lstStyle/>
        <a:p>
          <a:r>
            <a:rPr lang="en-US" dirty="0"/>
            <a:t>Phase 2</a:t>
          </a:r>
          <a:endParaRPr lang="en-GB" dirty="0"/>
        </a:p>
      </dgm:t>
    </dgm:pt>
    <dgm:pt modelId="{A4722A71-16D2-4552-BA87-E66C2FEFED87}" type="parTrans" cxnId="{DF1DC0E7-DB33-415F-BD2F-41BFE7A356B2}">
      <dgm:prSet/>
      <dgm:spPr/>
      <dgm:t>
        <a:bodyPr/>
        <a:lstStyle/>
        <a:p>
          <a:endParaRPr lang="en-GB"/>
        </a:p>
      </dgm:t>
    </dgm:pt>
    <dgm:pt modelId="{304807BE-B1D0-44B2-9BC1-B4AD133BB02B}" type="sibTrans" cxnId="{DF1DC0E7-DB33-415F-BD2F-41BFE7A356B2}">
      <dgm:prSet/>
      <dgm:spPr/>
      <dgm:t>
        <a:bodyPr/>
        <a:lstStyle/>
        <a:p>
          <a:endParaRPr lang="en-GB"/>
        </a:p>
      </dgm:t>
    </dgm:pt>
    <dgm:pt modelId="{25679166-C4AA-4468-A510-3DFDB13BEAD9}">
      <dgm:prSet phldrT="[Text]"/>
      <dgm:spPr/>
      <dgm:t>
        <a:bodyPr/>
        <a:lstStyle/>
        <a:p>
          <a:r>
            <a:rPr lang="en-US" dirty="0"/>
            <a:t>Phase 3</a:t>
          </a:r>
          <a:endParaRPr lang="en-GB" dirty="0"/>
        </a:p>
      </dgm:t>
    </dgm:pt>
    <dgm:pt modelId="{20DB7DEC-8F0D-42ED-970B-082824937F40}" type="parTrans" cxnId="{2DECB650-1DFF-4931-8122-28FFE2F637C0}">
      <dgm:prSet/>
      <dgm:spPr/>
      <dgm:t>
        <a:bodyPr/>
        <a:lstStyle/>
        <a:p>
          <a:endParaRPr lang="en-GB"/>
        </a:p>
      </dgm:t>
    </dgm:pt>
    <dgm:pt modelId="{154E65B1-C800-4BD7-B69A-303DC17A6FEA}" type="sibTrans" cxnId="{2DECB650-1DFF-4931-8122-28FFE2F637C0}">
      <dgm:prSet/>
      <dgm:spPr/>
      <dgm:t>
        <a:bodyPr/>
        <a:lstStyle/>
        <a:p>
          <a:endParaRPr lang="en-GB"/>
        </a:p>
      </dgm:t>
    </dgm:pt>
    <dgm:pt modelId="{49F2BEB3-EC03-443D-8826-2D127CB25C66}" type="pres">
      <dgm:prSet presAssocID="{A5CB60E6-DA84-4183-8B92-4DCDBA3D7919}" presName="Name0" presStyleCnt="0">
        <dgm:presLayoutVars>
          <dgm:chMax val="7"/>
          <dgm:chPref val="7"/>
          <dgm:dir/>
          <dgm:animLvl val="lvl"/>
        </dgm:presLayoutVars>
      </dgm:prSet>
      <dgm:spPr/>
    </dgm:pt>
    <dgm:pt modelId="{5170F5B7-9100-48C4-964E-692B42AF57B8}" type="pres">
      <dgm:prSet presAssocID="{FD04F6E0-DCBD-4C51-B127-159793C34CE0}" presName="Accent1" presStyleCnt="0"/>
      <dgm:spPr/>
    </dgm:pt>
    <dgm:pt modelId="{CA445FD3-3D94-4275-93AE-AD3A2FD59874}" type="pres">
      <dgm:prSet presAssocID="{FD04F6E0-DCBD-4C51-B127-159793C34CE0}" presName="Accent" presStyleLbl="node1" presStyleIdx="0" presStyleCnt="3"/>
      <dgm:spPr/>
    </dgm:pt>
    <dgm:pt modelId="{CB471F91-7013-4EC4-8BC8-1056E860D74C}" type="pres">
      <dgm:prSet presAssocID="{FD04F6E0-DCBD-4C51-B127-159793C34CE0}" presName="Parent1" presStyleLbl="revTx" presStyleIdx="0" presStyleCnt="3">
        <dgm:presLayoutVars>
          <dgm:chMax val="1"/>
          <dgm:chPref val="1"/>
          <dgm:bulletEnabled val="1"/>
        </dgm:presLayoutVars>
      </dgm:prSet>
      <dgm:spPr/>
    </dgm:pt>
    <dgm:pt modelId="{476486C4-08A0-4F8B-8750-F0F2BB343C01}" type="pres">
      <dgm:prSet presAssocID="{F2F2256D-EAD5-43C9-A39F-8AD662CF42C1}" presName="Accent2" presStyleCnt="0"/>
      <dgm:spPr/>
    </dgm:pt>
    <dgm:pt modelId="{54819FEB-5E35-4425-841E-E405E489528E}" type="pres">
      <dgm:prSet presAssocID="{F2F2256D-EAD5-43C9-A39F-8AD662CF42C1}" presName="Accent" presStyleLbl="node1" presStyleIdx="1" presStyleCnt="3"/>
      <dgm:spPr/>
    </dgm:pt>
    <dgm:pt modelId="{A8C2F9DA-8DF5-4EA6-B8B2-7E943DB39C1D}" type="pres">
      <dgm:prSet presAssocID="{F2F2256D-EAD5-43C9-A39F-8AD662CF42C1}" presName="Parent2" presStyleLbl="revTx" presStyleIdx="1" presStyleCnt="3">
        <dgm:presLayoutVars>
          <dgm:chMax val="1"/>
          <dgm:chPref val="1"/>
          <dgm:bulletEnabled val="1"/>
        </dgm:presLayoutVars>
      </dgm:prSet>
      <dgm:spPr/>
    </dgm:pt>
    <dgm:pt modelId="{CD85AD05-71D4-44FA-A34A-5AC06EFB7A46}" type="pres">
      <dgm:prSet presAssocID="{25679166-C4AA-4468-A510-3DFDB13BEAD9}" presName="Accent3" presStyleCnt="0"/>
      <dgm:spPr/>
    </dgm:pt>
    <dgm:pt modelId="{FC9795B3-DDB1-44D6-B419-2088180D54C0}" type="pres">
      <dgm:prSet presAssocID="{25679166-C4AA-4468-A510-3DFDB13BEAD9}" presName="Accent" presStyleLbl="node1" presStyleIdx="2" presStyleCnt="3"/>
      <dgm:spPr/>
    </dgm:pt>
    <dgm:pt modelId="{D83E2C8C-E261-47AE-B156-8440518C8C93}" type="pres">
      <dgm:prSet presAssocID="{25679166-C4AA-4468-A510-3DFDB13BEAD9}" presName="Parent3" presStyleLbl="revTx" presStyleIdx="2" presStyleCnt="3">
        <dgm:presLayoutVars>
          <dgm:chMax val="1"/>
          <dgm:chPref val="1"/>
          <dgm:bulletEnabled val="1"/>
        </dgm:presLayoutVars>
      </dgm:prSet>
      <dgm:spPr/>
    </dgm:pt>
  </dgm:ptLst>
  <dgm:cxnLst>
    <dgm:cxn modelId="{2DECB650-1DFF-4931-8122-28FFE2F637C0}" srcId="{A5CB60E6-DA84-4183-8B92-4DCDBA3D7919}" destId="{25679166-C4AA-4468-A510-3DFDB13BEAD9}" srcOrd="2" destOrd="0" parTransId="{20DB7DEC-8F0D-42ED-970B-082824937F40}" sibTransId="{154E65B1-C800-4BD7-B69A-303DC17A6FEA}"/>
    <dgm:cxn modelId="{F96BD473-A678-4BD0-BE52-1CD1706607DC}" type="presOf" srcId="{A5CB60E6-DA84-4183-8B92-4DCDBA3D7919}" destId="{49F2BEB3-EC03-443D-8826-2D127CB25C66}" srcOrd="0" destOrd="0" presId="urn:microsoft.com/office/officeart/2009/layout/CircleArrowProcess"/>
    <dgm:cxn modelId="{EB5E0858-0C64-4EB8-B6C0-87DE1779C72D}" srcId="{A5CB60E6-DA84-4183-8B92-4DCDBA3D7919}" destId="{FD04F6E0-DCBD-4C51-B127-159793C34CE0}" srcOrd="0" destOrd="0" parTransId="{2299E611-CD08-437A-AA5A-2AEA8EEBAB70}" sibTransId="{E8B0CEB6-14A8-47C3-829B-C8251446568D}"/>
    <dgm:cxn modelId="{2B2820B1-085A-4C14-90D9-73B7643CBC20}" type="presOf" srcId="{F2F2256D-EAD5-43C9-A39F-8AD662CF42C1}" destId="{A8C2F9DA-8DF5-4EA6-B8B2-7E943DB39C1D}" srcOrd="0" destOrd="0" presId="urn:microsoft.com/office/officeart/2009/layout/CircleArrowProcess"/>
    <dgm:cxn modelId="{39F56FCD-5FD9-460D-9F0E-1A38A383B08F}" type="presOf" srcId="{FD04F6E0-DCBD-4C51-B127-159793C34CE0}" destId="{CB471F91-7013-4EC4-8BC8-1056E860D74C}" srcOrd="0" destOrd="0" presId="urn:microsoft.com/office/officeart/2009/layout/CircleArrowProcess"/>
    <dgm:cxn modelId="{DF1DC0E7-DB33-415F-BD2F-41BFE7A356B2}" srcId="{A5CB60E6-DA84-4183-8B92-4DCDBA3D7919}" destId="{F2F2256D-EAD5-43C9-A39F-8AD662CF42C1}" srcOrd="1" destOrd="0" parTransId="{A4722A71-16D2-4552-BA87-E66C2FEFED87}" sibTransId="{304807BE-B1D0-44B2-9BC1-B4AD133BB02B}"/>
    <dgm:cxn modelId="{3025F8FB-BA04-405D-A55B-AB08BB00F077}" type="presOf" srcId="{25679166-C4AA-4468-A510-3DFDB13BEAD9}" destId="{D83E2C8C-E261-47AE-B156-8440518C8C93}" srcOrd="0" destOrd="0" presId="urn:microsoft.com/office/officeart/2009/layout/CircleArrowProcess"/>
    <dgm:cxn modelId="{4CFBCD47-CC35-4C94-8DA7-361966AFC5EF}" type="presParOf" srcId="{49F2BEB3-EC03-443D-8826-2D127CB25C66}" destId="{5170F5B7-9100-48C4-964E-692B42AF57B8}" srcOrd="0" destOrd="0" presId="urn:microsoft.com/office/officeart/2009/layout/CircleArrowProcess"/>
    <dgm:cxn modelId="{85AB0EC4-315F-4C2E-BFBF-AA5AB3E43558}" type="presParOf" srcId="{5170F5B7-9100-48C4-964E-692B42AF57B8}" destId="{CA445FD3-3D94-4275-93AE-AD3A2FD59874}" srcOrd="0" destOrd="0" presId="urn:microsoft.com/office/officeart/2009/layout/CircleArrowProcess"/>
    <dgm:cxn modelId="{486EBD34-3FA7-4742-A79D-13A19CBBFD7D}" type="presParOf" srcId="{49F2BEB3-EC03-443D-8826-2D127CB25C66}" destId="{CB471F91-7013-4EC4-8BC8-1056E860D74C}" srcOrd="1" destOrd="0" presId="urn:microsoft.com/office/officeart/2009/layout/CircleArrowProcess"/>
    <dgm:cxn modelId="{A106FAA9-468D-4352-90A1-494C6B817584}" type="presParOf" srcId="{49F2BEB3-EC03-443D-8826-2D127CB25C66}" destId="{476486C4-08A0-4F8B-8750-F0F2BB343C01}" srcOrd="2" destOrd="0" presId="urn:microsoft.com/office/officeart/2009/layout/CircleArrowProcess"/>
    <dgm:cxn modelId="{7F3561B9-9ACC-47BA-BB29-F345756FE960}" type="presParOf" srcId="{476486C4-08A0-4F8B-8750-F0F2BB343C01}" destId="{54819FEB-5E35-4425-841E-E405E489528E}" srcOrd="0" destOrd="0" presId="urn:microsoft.com/office/officeart/2009/layout/CircleArrowProcess"/>
    <dgm:cxn modelId="{4FC01D01-396D-4B05-ABA8-1749AFDF711D}" type="presParOf" srcId="{49F2BEB3-EC03-443D-8826-2D127CB25C66}" destId="{A8C2F9DA-8DF5-4EA6-B8B2-7E943DB39C1D}" srcOrd="3" destOrd="0" presId="urn:microsoft.com/office/officeart/2009/layout/CircleArrowProcess"/>
    <dgm:cxn modelId="{B8533FFA-865B-44E4-8AD7-7D9244E0421F}" type="presParOf" srcId="{49F2BEB3-EC03-443D-8826-2D127CB25C66}" destId="{CD85AD05-71D4-44FA-A34A-5AC06EFB7A46}" srcOrd="4" destOrd="0" presId="urn:microsoft.com/office/officeart/2009/layout/CircleArrowProcess"/>
    <dgm:cxn modelId="{DA004815-6D6F-4989-8826-BDE229C95F0B}" type="presParOf" srcId="{CD85AD05-71D4-44FA-A34A-5AC06EFB7A46}" destId="{FC9795B3-DDB1-44D6-B419-2088180D54C0}" srcOrd="0" destOrd="0" presId="urn:microsoft.com/office/officeart/2009/layout/CircleArrowProcess"/>
    <dgm:cxn modelId="{829F7193-0507-4342-9877-C8B67759EB61}" type="presParOf" srcId="{49F2BEB3-EC03-443D-8826-2D127CB25C66}" destId="{D83E2C8C-E261-47AE-B156-8440518C8C9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97C92-8439-4CAD-A4D2-3768C4D15A95}" type="doc">
      <dgm:prSet loTypeId="urn:microsoft.com/office/officeart/2005/8/layout/hProcess9" loCatId="process" qsTypeId="urn:microsoft.com/office/officeart/2005/8/quickstyle/simple1" qsCatId="simple" csTypeId="urn:microsoft.com/office/officeart/2005/8/colors/accent0_2" csCatId="mainScheme" phldr="1"/>
      <dgm:spPr/>
    </dgm:pt>
    <dgm:pt modelId="{D74E811B-F248-40CB-8A61-1973F47DBB31}">
      <dgm:prSet phldrT="[Text]"/>
      <dgm:spPr/>
      <dgm:t>
        <a:bodyPr/>
        <a:lstStyle/>
        <a:p>
          <a:r>
            <a:rPr lang="en-US" dirty="0"/>
            <a:t>Theory gleaning (documents, architects)</a:t>
          </a:r>
        </a:p>
        <a:p>
          <a:r>
            <a:rPr lang="en-US" dirty="0"/>
            <a:t>HMIS data quality</a:t>
          </a:r>
        </a:p>
        <a:p>
          <a:r>
            <a:rPr lang="en-US" dirty="0"/>
            <a:t>Literature</a:t>
          </a:r>
          <a:endParaRPr lang="en-GB" dirty="0"/>
        </a:p>
      </dgm:t>
    </dgm:pt>
    <dgm:pt modelId="{9060A3F4-CD93-416F-A903-9F3283CB325E}" type="parTrans" cxnId="{BB958155-ECEB-4E8A-B862-C218EF1B8EA1}">
      <dgm:prSet/>
      <dgm:spPr/>
      <dgm:t>
        <a:bodyPr/>
        <a:lstStyle/>
        <a:p>
          <a:endParaRPr lang="en-GB"/>
        </a:p>
      </dgm:t>
    </dgm:pt>
    <dgm:pt modelId="{99D81671-CF2B-4B80-A374-8D8324229245}" type="sibTrans" cxnId="{BB958155-ECEB-4E8A-B862-C218EF1B8EA1}">
      <dgm:prSet/>
      <dgm:spPr/>
      <dgm:t>
        <a:bodyPr/>
        <a:lstStyle/>
        <a:p>
          <a:endParaRPr lang="en-GB"/>
        </a:p>
      </dgm:t>
    </dgm:pt>
    <dgm:pt modelId="{18F9D409-DD64-4DDE-A5E9-2C2992266782}">
      <dgm:prSet phldrT="[Text]"/>
      <dgm:spPr/>
      <dgm:t>
        <a:bodyPr/>
        <a:lstStyle/>
        <a:p>
          <a:r>
            <a:rPr lang="en-US" dirty="0"/>
            <a:t>Leeds meeting: capacity on RE and IWT</a:t>
          </a:r>
        </a:p>
      </dgm:t>
    </dgm:pt>
    <dgm:pt modelId="{73793A45-A661-4560-8AA6-523AA84946ED}" type="parTrans" cxnId="{B0A7CBDE-AE4F-4D38-A8C6-5AD037203D1D}">
      <dgm:prSet/>
      <dgm:spPr/>
      <dgm:t>
        <a:bodyPr/>
        <a:lstStyle/>
        <a:p>
          <a:endParaRPr lang="en-GB"/>
        </a:p>
      </dgm:t>
    </dgm:pt>
    <dgm:pt modelId="{F0F01E48-5173-4C3B-973A-3C7598892784}" type="sibTrans" cxnId="{B0A7CBDE-AE4F-4D38-A8C6-5AD037203D1D}">
      <dgm:prSet/>
      <dgm:spPr/>
      <dgm:t>
        <a:bodyPr/>
        <a:lstStyle/>
        <a:p>
          <a:endParaRPr lang="en-GB"/>
        </a:p>
      </dgm:t>
    </dgm:pt>
    <dgm:pt modelId="{72A0B44C-EB27-4399-AD37-A080C616331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Step - down capacity workshops in Enugu</a:t>
          </a:r>
          <a:endParaRPr lang="en-GB" dirty="0"/>
        </a:p>
        <a:p>
          <a:pPr marL="0" lvl="0" defTabSz="844550">
            <a:lnSpc>
              <a:spcPct val="90000"/>
            </a:lnSpc>
            <a:spcBef>
              <a:spcPct val="0"/>
            </a:spcBef>
            <a:spcAft>
              <a:spcPct val="35000"/>
            </a:spcAft>
            <a:buNone/>
          </a:pPr>
          <a:endParaRPr lang="en-GB" dirty="0"/>
        </a:p>
      </dgm:t>
    </dgm:pt>
    <dgm:pt modelId="{00207B7A-FFE3-4EED-9E6E-1105F5B41DF7}" type="parTrans" cxnId="{C5B51B48-22E3-4DE4-9395-D28DF2353F03}">
      <dgm:prSet/>
      <dgm:spPr/>
      <dgm:t>
        <a:bodyPr/>
        <a:lstStyle/>
        <a:p>
          <a:endParaRPr lang="en-GB"/>
        </a:p>
      </dgm:t>
    </dgm:pt>
    <dgm:pt modelId="{8434D213-E6C0-48F0-BB69-2F1C90D60ADE}" type="sibTrans" cxnId="{C5B51B48-22E3-4DE4-9395-D28DF2353F03}">
      <dgm:prSet/>
      <dgm:spPr/>
      <dgm:t>
        <a:bodyPr/>
        <a:lstStyle/>
        <a:p>
          <a:endParaRPr lang="en-GB"/>
        </a:p>
      </dgm:t>
    </dgm:pt>
    <dgm:pt modelId="{DBC7A573-B2BC-4812-8D7C-561D6F4F46EA}" type="pres">
      <dgm:prSet presAssocID="{CF497C92-8439-4CAD-A4D2-3768C4D15A95}" presName="CompostProcess" presStyleCnt="0">
        <dgm:presLayoutVars>
          <dgm:dir/>
          <dgm:resizeHandles val="exact"/>
        </dgm:presLayoutVars>
      </dgm:prSet>
      <dgm:spPr/>
    </dgm:pt>
    <dgm:pt modelId="{25984296-2E81-4D18-9332-F53360988A64}" type="pres">
      <dgm:prSet presAssocID="{CF497C92-8439-4CAD-A4D2-3768C4D15A95}" presName="arrow" presStyleLbl="bgShp" presStyleIdx="0" presStyleCnt="1"/>
      <dgm:spPr/>
    </dgm:pt>
    <dgm:pt modelId="{A91A165A-8DD3-437A-B42C-534375853591}" type="pres">
      <dgm:prSet presAssocID="{CF497C92-8439-4CAD-A4D2-3768C4D15A95}" presName="linearProcess" presStyleCnt="0"/>
      <dgm:spPr/>
    </dgm:pt>
    <dgm:pt modelId="{DC6A6FBB-2A8D-426C-8062-1284736BA925}" type="pres">
      <dgm:prSet presAssocID="{D74E811B-F248-40CB-8A61-1973F47DBB31}" presName="textNode" presStyleLbl="node1" presStyleIdx="0" presStyleCnt="3">
        <dgm:presLayoutVars>
          <dgm:bulletEnabled val="1"/>
        </dgm:presLayoutVars>
      </dgm:prSet>
      <dgm:spPr/>
    </dgm:pt>
    <dgm:pt modelId="{B3BBBDE4-7477-4965-A05B-D6140C7BB7E2}" type="pres">
      <dgm:prSet presAssocID="{99D81671-CF2B-4B80-A374-8D8324229245}" presName="sibTrans" presStyleCnt="0"/>
      <dgm:spPr/>
    </dgm:pt>
    <dgm:pt modelId="{3796119F-5027-496D-B19D-5BCE34149AEB}" type="pres">
      <dgm:prSet presAssocID="{18F9D409-DD64-4DDE-A5E9-2C2992266782}" presName="textNode" presStyleLbl="node1" presStyleIdx="1" presStyleCnt="3">
        <dgm:presLayoutVars>
          <dgm:bulletEnabled val="1"/>
        </dgm:presLayoutVars>
      </dgm:prSet>
      <dgm:spPr/>
    </dgm:pt>
    <dgm:pt modelId="{3DCDA938-D103-41E1-B721-AF1B7D9DA7F5}" type="pres">
      <dgm:prSet presAssocID="{F0F01E48-5173-4C3B-973A-3C7598892784}" presName="sibTrans" presStyleCnt="0"/>
      <dgm:spPr/>
    </dgm:pt>
    <dgm:pt modelId="{32315AC7-5262-49E4-A88E-3EFBE5011FD4}" type="pres">
      <dgm:prSet presAssocID="{72A0B44C-EB27-4399-AD37-A080C6163310}" presName="textNode" presStyleLbl="node1" presStyleIdx="2" presStyleCnt="3">
        <dgm:presLayoutVars>
          <dgm:bulletEnabled val="1"/>
        </dgm:presLayoutVars>
      </dgm:prSet>
      <dgm:spPr/>
    </dgm:pt>
  </dgm:ptLst>
  <dgm:cxnLst>
    <dgm:cxn modelId="{44D17111-5467-4E9D-8A92-4ED4ACD57244}" type="presOf" srcId="{D74E811B-F248-40CB-8A61-1973F47DBB31}" destId="{DC6A6FBB-2A8D-426C-8062-1284736BA925}" srcOrd="0" destOrd="0" presId="urn:microsoft.com/office/officeart/2005/8/layout/hProcess9"/>
    <dgm:cxn modelId="{6E77A317-CC71-4B7E-96E0-01D2654228AC}" type="presOf" srcId="{18F9D409-DD64-4DDE-A5E9-2C2992266782}" destId="{3796119F-5027-496D-B19D-5BCE34149AEB}" srcOrd="0" destOrd="0" presId="urn:microsoft.com/office/officeart/2005/8/layout/hProcess9"/>
    <dgm:cxn modelId="{3E0ECD38-EC04-475D-B2DA-2DC6EEA53F50}" type="presOf" srcId="{CF497C92-8439-4CAD-A4D2-3768C4D15A95}" destId="{DBC7A573-B2BC-4812-8D7C-561D6F4F46EA}" srcOrd="0" destOrd="0" presId="urn:microsoft.com/office/officeart/2005/8/layout/hProcess9"/>
    <dgm:cxn modelId="{C5B51B48-22E3-4DE4-9395-D28DF2353F03}" srcId="{CF497C92-8439-4CAD-A4D2-3768C4D15A95}" destId="{72A0B44C-EB27-4399-AD37-A080C6163310}" srcOrd="2" destOrd="0" parTransId="{00207B7A-FFE3-4EED-9E6E-1105F5B41DF7}" sibTransId="{8434D213-E6C0-48F0-BB69-2F1C90D60ADE}"/>
    <dgm:cxn modelId="{BB958155-ECEB-4E8A-B862-C218EF1B8EA1}" srcId="{CF497C92-8439-4CAD-A4D2-3768C4D15A95}" destId="{D74E811B-F248-40CB-8A61-1973F47DBB31}" srcOrd="0" destOrd="0" parTransId="{9060A3F4-CD93-416F-A903-9F3283CB325E}" sibTransId="{99D81671-CF2B-4B80-A374-8D8324229245}"/>
    <dgm:cxn modelId="{C31C5185-BB50-4ECE-A9AE-00B300A06199}" type="presOf" srcId="{72A0B44C-EB27-4399-AD37-A080C6163310}" destId="{32315AC7-5262-49E4-A88E-3EFBE5011FD4}" srcOrd="0" destOrd="0" presId="urn:microsoft.com/office/officeart/2005/8/layout/hProcess9"/>
    <dgm:cxn modelId="{B0A7CBDE-AE4F-4D38-A8C6-5AD037203D1D}" srcId="{CF497C92-8439-4CAD-A4D2-3768C4D15A95}" destId="{18F9D409-DD64-4DDE-A5E9-2C2992266782}" srcOrd="1" destOrd="0" parTransId="{73793A45-A661-4560-8AA6-523AA84946ED}" sibTransId="{F0F01E48-5173-4C3B-973A-3C7598892784}"/>
    <dgm:cxn modelId="{79F0896D-938E-4421-939B-AAA423425C80}" type="presParOf" srcId="{DBC7A573-B2BC-4812-8D7C-561D6F4F46EA}" destId="{25984296-2E81-4D18-9332-F53360988A64}" srcOrd="0" destOrd="0" presId="urn:microsoft.com/office/officeart/2005/8/layout/hProcess9"/>
    <dgm:cxn modelId="{F23FE362-CFF6-4B51-822D-D28184E7D5D8}" type="presParOf" srcId="{DBC7A573-B2BC-4812-8D7C-561D6F4F46EA}" destId="{A91A165A-8DD3-437A-B42C-534375853591}" srcOrd="1" destOrd="0" presId="urn:microsoft.com/office/officeart/2005/8/layout/hProcess9"/>
    <dgm:cxn modelId="{ADD81971-4711-4C2D-9380-2EEB6603CCE6}" type="presParOf" srcId="{A91A165A-8DD3-437A-B42C-534375853591}" destId="{DC6A6FBB-2A8D-426C-8062-1284736BA925}" srcOrd="0" destOrd="0" presId="urn:microsoft.com/office/officeart/2005/8/layout/hProcess9"/>
    <dgm:cxn modelId="{1A662F0E-C642-4689-A808-0460765A581C}" type="presParOf" srcId="{A91A165A-8DD3-437A-B42C-534375853591}" destId="{B3BBBDE4-7477-4965-A05B-D6140C7BB7E2}" srcOrd="1" destOrd="0" presId="urn:microsoft.com/office/officeart/2005/8/layout/hProcess9"/>
    <dgm:cxn modelId="{B762F7E7-3473-4F32-8A08-EA2F00BA4C8E}" type="presParOf" srcId="{A91A165A-8DD3-437A-B42C-534375853591}" destId="{3796119F-5027-496D-B19D-5BCE34149AEB}" srcOrd="2" destOrd="0" presId="urn:microsoft.com/office/officeart/2005/8/layout/hProcess9"/>
    <dgm:cxn modelId="{352F69D7-9C36-4DBE-9C34-C440AEC0CCC5}" type="presParOf" srcId="{A91A165A-8DD3-437A-B42C-534375853591}" destId="{3DCDA938-D103-41E1-B721-AF1B7D9DA7F5}" srcOrd="3" destOrd="0" presId="urn:microsoft.com/office/officeart/2005/8/layout/hProcess9"/>
    <dgm:cxn modelId="{451D58D5-A546-4B17-A492-1AFC20F5CFAF}" type="presParOf" srcId="{A91A165A-8DD3-437A-B42C-534375853591}" destId="{32315AC7-5262-49E4-A88E-3EFBE5011F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B09196-88C1-48B8-B958-9F3D722598F4}" type="doc">
      <dgm:prSet loTypeId="urn:microsoft.com/office/officeart/2005/8/layout/cycle4" loCatId="matrix" qsTypeId="urn:microsoft.com/office/officeart/2005/8/quickstyle/simple1" qsCatId="simple" csTypeId="urn:microsoft.com/office/officeart/2005/8/colors/accent0_1" csCatId="mainScheme" phldr="1"/>
      <dgm:spPr/>
      <dgm:t>
        <a:bodyPr/>
        <a:lstStyle/>
        <a:p>
          <a:endParaRPr lang="en-GB"/>
        </a:p>
      </dgm:t>
    </dgm:pt>
    <dgm:pt modelId="{1561330A-2A8F-4DF0-82B2-948FF40C9CD4}">
      <dgm:prSet phldrT="[Text]" custT="1"/>
      <dgm:spPr/>
      <dgm:t>
        <a:bodyPr/>
        <a:lstStyle/>
        <a:p>
          <a:r>
            <a:rPr lang="en-US" sz="2200" dirty="0"/>
            <a:t>In-depth literature review</a:t>
          </a:r>
          <a:endParaRPr lang="en-GB" sz="2200" dirty="0"/>
        </a:p>
      </dgm:t>
    </dgm:pt>
    <dgm:pt modelId="{443AAD0F-61B9-4BEE-B03B-F7334CAC60E6}" type="parTrans" cxnId="{22662FF4-204D-439F-9D8C-57B192628DCE}">
      <dgm:prSet/>
      <dgm:spPr/>
      <dgm:t>
        <a:bodyPr/>
        <a:lstStyle/>
        <a:p>
          <a:endParaRPr lang="en-GB" sz="2000"/>
        </a:p>
      </dgm:t>
    </dgm:pt>
    <dgm:pt modelId="{C8347938-DF57-477F-9568-D08CA0E02403}" type="sibTrans" cxnId="{22662FF4-204D-439F-9D8C-57B192628DCE}">
      <dgm:prSet/>
      <dgm:spPr/>
      <dgm:t>
        <a:bodyPr/>
        <a:lstStyle/>
        <a:p>
          <a:endParaRPr lang="en-GB" sz="2000"/>
        </a:p>
      </dgm:t>
    </dgm:pt>
    <dgm:pt modelId="{730F0CC1-D793-45F9-ADD3-4285F6B42B77}">
      <dgm:prSet phldrT="[Text]" custT="1"/>
      <dgm:spPr/>
      <dgm:t>
        <a:bodyPr/>
        <a:lstStyle/>
        <a:p>
          <a:r>
            <a:rPr lang="en-US" sz="2000" dirty="0"/>
            <a:t>Empirical + theoretical </a:t>
          </a:r>
          <a:endParaRPr lang="en-GB" sz="2000" dirty="0"/>
        </a:p>
      </dgm:t>
    </dgm:pt>
    <dgm:pt modelId="{872507DC-069B-414C-9AB3-055FE70DDBBD}" type="parTrans" cxnId="{B4DCF2C0-F4FA-4EC8-BEB7-64E83A0F939B}">
      <dgm:prSet/>
      <dgm:spPr/>
      <dgm:t>
        <a:bodyPr/>
        <a:lstStyle/>
        <a:p>
          <a:endParaRPr lang="en-GB" sz="2000"/>
        </a:p>
      </dgm:t>
    </dgm:pt>
    <dgm:pt modelId="{2CA37D0F-C357-4742-BC66-D5610D6B9433}" type="sibTrans" cxnId="{B4DCF2C0-F4FA-4EC8-BEB7-64E83A0F939B}">
      <dgm:prSet/>
      <dgm:spPr/>
      <dgm:t>
        <a:bodyPr/>
        <a:lstStyle/>
        <a:p>
          <a:endParaRPr lang="en-GB" sz="2000"/>
        </a:p>
      </dgm:t>
    </dgm:pt>
    <dgm:pt modelId="{D7547E13-F097-4E19-8CB1-A61CED743FF7}">
      <dgm:prSet phldrT="[Text]" custT="1"/>
      <dgm:spPr/>
      <dgm:t>
        <a:bodyPr/>
        <a:lstStyle/>
        <a:p>
          <a:r>
            <a:rPr lang="en-US" sz="2200" dirty="0"/>
            <a:t>Larger data collection</a:t>
          </a:r>
          <a:endParaRPr lang="en-GB" sz="2200" dirty="0"/>
        </a:p>
      </dgm:t>
    </dgm:pt>
    <dgm:pt modelId="{364EEC9B-F21F-40C8-93F8-AB6F20E197A7}" type="parTrans" cxnId="{E160AC91-E640-441F-B11C-F44978CEF896}">
      <dgm:prSet/>
      <dgm:spPr/>
      <dgm:t>
        <a:bodyPr/>
        <a:lstStyle/>
        <a:p>
          <a:endParaRPr lang="en-GB" sz="2000"/>
        </a:p>
      </dgm:t>
    </dgm:pt>
    <dgm:pt modelId="{A82B0B82-0896-486A-BD95-8C33A88E9129}" type="sibTrans" cxnId="{E160AC91-E640-441F-B11C-F44978CEF896}">
      <dgm:prSet/>
      <dgm:spPr/>
      <dgm:t>
        <a:bodyPr/>
        <a:lstStyle/>
        <a:p>
          <a:endParaRPr lang="en-GB" sz="2000"/>
        </a:p>
      </dgm:t>
    </dgm:pt>
    <dgm:pt modelId="{4739F413-244C-4E33-BAAD-EC7A01FD5EEE}">
      <dgm:prSet phldrT="[Text]" custT="1"/>
      <dgm:spPr/>
      <dgm:t>
        <a:bodyPr/>
        <a:lstStyle/>
        <a:p>
          <a:r>
            <a:rPr lang="en-US" sz="2000" dirty="0"/>
            <a:t>96 IDIs</a:t>
          </a:r>
          <a:endParaRPr lang="en-GB" sz="2000" dirty="0"/>
        </a:p>
      </dgm:t>
    </dgm:pt>
    <dgm:pt modelId="{9D22005A-E9A0-489D-BFAF-B52FDED74154}" type="parTrans" cxnId="{08996315-91C4-41B2-B1A3-A548DA060208}">
      <dgm:prSet/>
      <dgm:spPr/>
      <dgm:t>
        <a:bodyPr/>
        <a:lstStyle/>
        <a:p>
          <a:endParaRPr lang="en-GB" sz="2000"/>
        </a:p>
      </dgm:t>
    </dgm:pt>
    <dgm:pt modelId="{1CCF973A-1A2B-40EA-859C-FEDBE4FD854B}" type="sibTrans" cxnId="{08996315-91C4-41B2-B1A3-A548DA060208}">
      <dgm:prSet/>
      <dgm:spPr/>
      <dgm:t>
        <a:bodyPr/>
        <a:lstStyle/>
        <a:p>
          <a:endParaRPr lang="en-GB" sz="2000"/>
        </a:p>
      </dgm:t>
    </dgm:pt>
    <dgm:pt modelId="{4B6549B8-0D5D-45EE-B78F-FD4CE4E79D9D}">
      <dgm:prSet phldrT="[Text]" custT="1"/>
      <dgm:spPr/>
      <dgm:t>
        <a:bodyPr/>
        <a:lstStyle/>
        <a:p>
          <a:r>
            <a:rPr lang="en-US" sz="2200" dirty="0"/>
            <a:t>Data analysis</a:t>
          </a:r>
          <a:endParaRPr lang="en-GB" sz="2200" dirty="0"/>
        </a:p>
      </dgm:t>
    </dgm:pt>
    <dgm:pt modelId="{071F2064-F669-48AA-85FC-510A45AF45FE}" type="parTrans" cxnId="{3FDC80B1-995C-4FF4-9629-9D88FF0E172E}">
      <dgm:prSet/>
      <dgm:spPr/>
      <dgm:t>
        <a:bodyPr/>
        <a:lstStyle/>
        <a:p>
          <a:endParaRPr lang="en-GB" sz="2000"/>
        </a:p>
      </dgm:t>
    </dgm:pt>
    <dgm:pt modelId="{CABA78BA-1991-4F03-9493-14845F328CFC}" type="sibTrans" cxnId="{3FDC80B1-995C-4FF4-9629-9D88FF0E172E}">
      <dgm:prSet/>
      <dgm:spPr/>
      <dgm:t>
        <a:bodyPr/>
        <a:lstStyle/>
        <a:p>
          <a:endParaRPr lang="en-GB" sz="2000"/>
        </a:p>
      </dgm:t>
    </dgm:pt>
    <dgm:pt modelId="{BFD1B078-7F67-43E6-959F-3E377FA812D4}">
      <dgm:prSet phldrT="[Text]" custT="1"/>
      <dgm:spPr/>
      <dgm:t>
        <a:bodyPr/>
        <a:lstStyle/>
        <a:p>
          <a:r>
            <a:rPr lang="en-US" sz="2000" dirty="0"/>
            <a:t>5 groups over 4 weeks</a:t>
          </a:r>
          <a:endParaRPr lang="en-GB" sz="2000" dirty="0"/>
        </a:p>
      </dgm:t>
    </dgm:pt>
    <dgm:pt modelId="{8AAF1786-B980-491B-9701-EDEC71BD7F19}" type="parTrans" cxnId="{B4332BBB-EEAE-443C-8F75-CE35D9DCF7A0}">
      <dgm:prSet/>
      <dgm:spPr/>
      <dgm:t>
        <a:bodyPr/>
        <a:lstStyle/>
        <a:p>
          <a:endParaRPr lang="en-GB" sz="2000"/>
        </a:p>
      </dgm:t>
    </dgm:pt>
    <dgm:pt modelId="{7BE838F6-0207-4127-97AC-40A716FE2B42}" type="sibTrans" cxnId="{B4332BBB-EEAE-443C-8F75-CE35D9DCF7A0}">
      <dgm:prSet/>
      <dgm:spPr/>
      <dgm:t>
        <a:bodyPr/>
        <a:lstStyle/>
        <a:p>
          <a:endParaRPr lang="en-GB" sz="2000"/>
        </a:p>
      </dgm:t>
    </dgm:pt>
    <dgm:pt modelId="{D45C9521-F2B5-443A-A5FE-C73C6D44FF5C}">
      <dgm:prSet phldrT="[Text]" custT="1"/>
      <dgm:spPr/>
      <dgm:t>
        <a:bodyPr/>
        <a:lstStyle/>
        <a:p>
          <a:r>
            <a:rPr lang="en-US" sz="2200" dirty="0"/>
            <a:t>PTs developed</a:t>
          </a:r>
          <a:endParaRPr lang="en-GB" sz="2200" dirty="0"/>
        </a:p>
      </dgm:t>
    </dgm:pt>
    <dgm:pt modelId="{E6FABAB1-D646-46EF-BC31-304907B3CDEE}" type="parTrans" cxnId="{6E16EF58-CA6B-4ECB-8FCB-7AB7098C3E3A}">
      <dgm:prSet/>
      <dgm:spPr/>
      <dgm:t>
        <a:bodyPr/>
        <a:lstStyle/>
        <a:p>
          <a:endParaRPr lang="en-GB" sz="2000"/>
        </a:p>
      </dgm:t>
    </dgm:pt>
    <dgm:pt modelId="{7AE2B4A4-0E0D-4716-AD99-1244B61FC3D8}" type="sibTrans" cxnId="{6E16EF58-CA6B-4ECB-8FCB-7AB7098C3E3A}">
      <dgm:prSet/>
      <dgm:spPr/>
      <dgm:t>
        <a:bodyPr/>
        <a:lstStyle/>
        <a:p>
          <a:endParaRPr lang="en-GB" sz="2000"/>
        </a:p>
      </dgm:t>
    </dgm:pt>
    <dgm:pt modelId="{34D63E7B-8BED-4EB5-8533-BD144208F353}">
      <dgm:prSet phldrT="[Text]" custT="1"/>
      <dgm:spPr/>
      <dgm:t>
        <a:bodyPr/>
        <a:lstStyle/>
        <a:p>
          <a:r>
            <a:rPr lang="en-US" sz="2000" dirty="0"/>
            <a:t>15 themes</a:t>
          </a:r>
          <a:endParaRPr lang="en-GB" sz="2000" dirty="0"/>
        </a:p>
      </dgm:t>
    </dgm:pt>
    <dgm:pt modelId="{A8F93B45-EED7-4841-8E5A-BFEEC997F220}" type="parTrans" cxnId="{8FE0FC26-92C8-44C7-A54E-ED1B9E96DCCA}">
      <dgm:prSet/>
      <dgm:spPr/>
      <dgm:t>
        <a:bodyPr/>
        <a:lstStyle/>
        <a:p>
          <a:endParaRPr lang="en-GB" sz="2000"/>
        </a:p>
      </dgm:t>
    </dgm:pt>
    <dgm:pt modelId="{31B23DDA-3FE9-4600-94CB-F7B166E3E022}" type="sibTrans" cxnId="{8FE0FC26-92C8-44C7-A54E-ED1B9E96DCCA}">
      <dgm:prSet/>
      <dgm:spPr/>
      <dgm:t>
        <a:bodyPr/>
        <a:lstStyle/>
        <a:p>
          <a:endParaRPr lang="en-GB" sz="2000"/>
        </a:p>
      </dgm:t>
    </dgm:pt>
    <dgm:pt modelId="{A7A154CA-9677-4B2B-8217-BDE89AF47A03}">
      <dgm:prSet phldrT="[Text]" custT="1"/>
      <dgm:spPr/>
      <dgm:t>
        <a:bodyPr/>
        <a:lstStyle/>
        <a:p>
          <a:endParaRPr lang="en-GB" sz="2000" dirty="0"/>
        </a:p>
      </dgm:t>
    </dgm:pt>
    <dgm:pt modelId="{E0FDC333-BDBF-49BB-AD34-88CBBA7824CC}" type="parTrans" cxnId="{39E600AC-BC54-4AD3-BC66-57EFD5A271C8}">
      <dgm:prSet/>
      <dgm:spPr/>
      <dgm:t>
        <a:bodyPr/>
        <a:lstStyle/>
        <a:p>
          <a:endParaRPr lang="en-GB" sz="2000"/>
        </a:p>
      </dgm:t>
    </dgm:pt>
    <dgm:pt modelId="{EFA25BD0-23FE-4FF9-9FFA-FE3AE18EFCDD}" type="sibTrans" cxnId="{39E600AC-BC54-4AD3-BC66-57EFD5A271C8}">
      <dgm:prSet/>
      <dgm:spPr/>
      <dgm:t>
        <a:bodyPr/>
        <a:lstStyle/>
        <a:p>
          <a:endParaRPr lang="en-GB" sz="2000"/>
        </a:p>
      </dgm:t>
    </dgm:pt>
    <dgm:pt modelId="{FE4D8E9C-9325-4172-9098-EA654FC541E1}">
      <dgm:prSet phldrT="[Text]" custT="1"/>
      <dgm:spPr/>
      <dgm:t>
        <a:bodyPr/>
        <a:lstStyle/>
        <a:p>
          <a:r>
            <a:rPr lang="en-US" sz="2000" dirty="0"/>
            <a:t>2-day workshop (Enugu, Feb’17)</a:t>
          </a:r>
          <a:endParaRPr lang="en-GB" sz="2000" dirty="0"/>
        </a:p>
      </dgm:t>
    </dgm:pt>
    <dgm:pt modelId="{D995D173-C959-4B62-BB1B-305FDA587AE4}" type="parTrans" cxnId="{CEEF4127-84A0-4246-8A8D-01F482BEE1FE}">
      <dgm:prSet/>
      <dgm:spPr/>
      <dgm:t>
        <a:bodyPr/>
        <a:lstStyle/>
        <a:p>
          <a:endParaRPr lang="en-GB" sz="2000"/>
        </a:p>
      </dgm:t>
    </dgm:pt>
    <dgm:pt modelId="{9BAD0856-BA4F-46C8-8E3F-E414E26FCC4D}" type="sibTrans" cxnId="{CEEF4127-84A0-4246-8A8D-01F482BEE1FE}">
      <dgm:prSet/>
      <dgm:spPr/>
      <dgm:t>
        <a:bodyPr/>
        <a:lstStyle/>
        <a:p>
          <a:endParaRPr lang="en-GB" sz="2000"/>
        </a:p>
      </dgm:t>
    </dgm:pt>
    <dgm:pt modelId="{E5926FD6-A2C4-404C-93DB-05903583CC1B}">
      <dgm:prSet phldrT="[Text]" custT="1"/>
      <dgm:spPr/>
      <dgm:t>
        <a:bodyPr/>
        <a:lstStyle/>
        <a:p>
          <a:r>
            <a:rPr lang="en-US" sz="2000" dirty="0"/>
            <a:t>8 PTs</a:t>
          </a:r>
          <a:endParaRPr lang="en-GB" sz="2000" dirty="0"/>
        </a:p>
      </dgm:t>
    </dgm:pt>
    <dgm:pt modelId="{2D8D4286-A13E-4033-8093-E57AC2E26B66}" type="parTrans" cxnId="{74299C49-A991-48C5-AA36-6D11F441BDA7}">
      <dgm:prSet/>
      <dgm:spPr/>
      <dgm:t>
        <a:bodyPr/>
        <a:lstStyle/>
        <a:p>
          <a:endParaRPr lang="en-GB" sz="2000"/>
        </a:p>
      </dgm:t>
    </dgm:pt>
    <dgm:pt modelId="{E5CEF168-7370-4C90-812D-1C84DB6C1A83}" type="sibTrans" cxnId="{74299C49-A991-48C5-AA36-6D11F441BDA7}">
      <dgm:prSet/>
      <dgm:spPr/>
      <dgm:t>
        <a:bodyPr/>
        <a:lstStyle/>
        <a:p>
          <a:endParaRPr lang="en-GB" sz="2000"/>
        </a:p>
      </dgm:t>
    </dgm:pt>
    <dgm:pt modelId="{5D9F77E5-7AA7-445B-B265-E959D3EB0818}">
      <dgm:prSet phldrT="[Text]" custT="1"/>
      <dgm:spPr/>
      <dgm:t>
        <a:bodyPr/>
        <a:lstStyle/>
        <a:p>
          <a:r>
            <a:rPr lang="en-US" sz="2000" dirty="0"/>
            <a:t>Costing data</a:t>
          </a:r>
          <a:endParaRPr lang="en-GB" sz="2000" dirty="0"/>
        </a:p>
      </dgm:t>
    </dgm:pt>
    <dgm:pt modelId="{22A438D2-F750-4FD6-A243-50835878E0E5}" type="parTrans" cxnId="{1752DC3A-5FCC-4C05-85B8-987876D247F4}">
      <dgm:prSet/>
      <dgm:spPr/>
      <dgm:t>
        <a:bodyPr/>
        <a:lstStyle/>
        <a:p>
          <a:endParaRPr lang="en-GB" sz="2000"/>
        </a:p>
      </dgm:t>
    </dgm:pt>
    <dgm:pt modelId="{AEF1F03C-839D-4AC1-9E8A-BF4A182802D7}" type="sibTrans" cxnId="{1752DC3A-5FCC-4C05-85B8-987876D247F4}">
      <dgm:prSet/>
      <dgm:spPr/>
      <dgm:t>
        <a:bodyPr/>
        <a:lstStyle/>
        <a:p>
          <a:endParaRPr lang="en-GB" sz="2000"/>
        </a:p>
      </dgm:t>
    </dgm:pt>
    <dgm:pt modelId="{4CC51AEA-081F-4DA8-BE20-1EF407B5DC5B}">
      <dgm:prSet phldrT="[Text]" custT="1"/>
      <dgm:spPr/>
      <dgm:t>
        <a:bodyPr/>
        <a:lstStyle/>
        <a:p>
          <a:r>
            <a:rPr lang="en-US" sz="2000" dirty="0"/>
            <a:t>Survey</a:t>
          </a:r>
          <a:endParaRPr lang="en-GB" sz="2000" dirty="0"/>
        </a:p>
      </dgm:t>
    </dgm:pt>
    <dgm:pt modelId="{838CEF6A-FC26-4EB7-B795-B036E88D2668}" type="parTrans" cxnId="{0927F897-B347-4559-B64C-31734D439D29}">
      <dgm:prSet/>
      <dgm:spPr/>
      <dgm:t>
        <a:bodyPr/>
        <a:lstStyle/>
        <a:p>
          <a:endParaRPr lang="en-GB" sz="2000"/>
        </a:p>
      </dgm:t>
    </dgm:pt>
    <dgm:pt modelId="{DC1E15E7-9D37-4213-92E1-EE344B9EEF79}" type="sibTrans" cxnId="{0927F897-B347-4559-B64C-31734D439D29}">
      <dgm:prSet/>
      <dgm:spPr/>
      <dgm:t>
        <a:bodyPr/>
        <a:lstStyle/>
        <a:p>
          <a:endParaRPr lang="en-GB" sz="2000"/>
        </a:p>
      </dgm:t>
    </dgm:pt>
    <dgm:pt modelId="{8D4436EF-31DA-4F76-A660-653DBB00617B}" type="pres">
      <dgm:prSet presAssocID="{73B09196-88C1-48B8-B958-9F3D722598F4}" presName="cycleMatrixDiagram" presStyleCnt="0">
        <dgm:presLayoutVars>
          <dgm:chMax val="1"/>
          <dgm:dir/>
          <dgm:animLvl val="lvl"/>
          <dgm:resizeHandles val="exact"/>
        </dgm:presLayoutVars>
      </dgm:prSet>
      <dgm:spPr/>
    </dgm:pt>
    <dgm:pt modelId="{3CE59A39-752C-455F-A19C-027895AEA5A3}" type="pres">
      <dgm:prSet presAssocID="{73B09196-88C1-48B8-B958-9F3D722598F4}" presName="children" presStyleCnt="0"/>
      <dgm:spPr/>
    </dgm:pt>
    <dgm:pt modelId="{0788FF13-3645-4634-B952-FCAD5CF68CA2}" type="pres">
      <dgm:prSet presAssocID="{73B09196-88C1-48B8-B958-9F3D722598F4}" presName="child1group" presStyleCnt="0"/>
      <dgm:spPr/>
    </dgm:pt>
    <dgm:pt modelId="{ACC6FF5D-5CC1-42CD-978E-C1C6FF7B4F15}" type="pres">
      <dgm:prSet presAssocID="{73B09196-88C1-48B8-B958-9F3D722598F4}" presName="child1" presStyleLbl="bgAcc1" presStyleIdx="0" presStyleCnt="4" custLinFactNeighborX="-8150" custLinFactNeighborY="3092"/>
      <dgm:spPr/>
    </dgm:pt>
    <dgm:pt modelId="{3B2DCA9D-5415-456E-A8C5-68B8F1A77C73}" type="pres">
      <dgm:prSet presAssocID="{73B09196-88C1-48B8-B958-9F3D722598F4}" presName="child1Text" presStyleLbl="bgAcc1" presStyleIdx="0" presStyleCnt="4">
        <dgm:presLayoutVars>
          <dgm:bulletEnabled val="1"/>
        </dgm:presLayoutVars>
      </dgm:prSet>
      <dgm:spPr/>
    </dgm:pt>
    <dgm:pt modelId="{2DF3EDF6-B805-47F8-8EA0-42A5D9F5E087}" type="pres">
      <dgm:prSet presAssocID="{73B09196-88C1-48B8-B958-9F3D722598F4}" presName="child2group" presStyleCnt="0"/>
      <dgm:spPr/>
    </dgm:pt>
    <dgm:pt modelId="{8FF6522E-EA1B-49FF-AA9E-33DA63B57653}" type="pres">
      <dgm:prSet presAssocID="{73B09196-88C1-48B8-B958-9F3D722598F4}" presName="child2" presStyleLbl="bgAcc1" presStyleIdx="1" presStyleCnt="4" custScaleX="115715" custLinFactNeighborX="21661" custLinFactNeighborY="3092"/>
      <dgm:spPr/>
    </dgm:pt>
    <dgm:pt modelId="{A5E67F09-E19D-4402-80F8-827CF24B8B6A}" type="pres">
      <dgm:prSet presAssocID="{73B09196-88C1-48B8-B958-9F3D722598F4}" presName="child2Text" presStyleLbl="bgAcc1" presStyleIdx="1" presStyleCnt="4">
        <dgm:presLayoutVars>
          <dgm:bulletEnabled val="1"/>
        </dgm:presLayoutVars>
      </dgm:prSet>
      <dgm:spPr/>
    </dgm:pt>
    <dgm:pt modelId="{4366F655-30AC-4D08-97DB-AECEE29A7B07}" type="pres">
      <dgm:prSet presAssocID="{73B09196-88C1-48B8-B958-9F3D722598F4}" presName="child3group" presStyleCnt="0"/>
      <dgm:spPr/>
    </dgm:pt>
    <dgm:pt modelId="{18F0359B-1E80-4027-82CF-159BC274E981}" type="pres">
      <dgm:prSet presAssocID="{73B09196-88C1-48B8-B958-9F3D722598F4}" presName="child3" presStyleLbl="bgAcc1" presStyleIdx="2" presStyleCnt="4" custScaleX="127326" custLinFactNeighborX="24737" custLinFactNeighborY="0"/>
      <dgm:spPr/>
    </dgm:pt>
    <dgm:pt modelId="{102933FD-8181-45FD-9709-739D8BCFAE81}" type="pres">
      <dgm:prSet presAssocID="{73B09196-88C1-48B8-B958-9F3D722598F4}" presName="child3Text" presStyleLbl="bgAcc1" presStyleIdx="2" presStyleCnt="4">
        <dgm:presLayoutVars>
          <dgm:bulletEnabled val="1"/>
        </dgm:presLayoutVars>
      </dgm:prSet>
      <dgm:spPr/>
    </dgm:pt>
    <dgm:pt modelId="{6C8189F6-923A-43C1-A7FA-8BCF2182C6E8}" type="pres">
      <dgm:prSet presAssocID="{73B09196-88C1-48B8-B958-9F3D722598F4}" presName="child4group" presStyleCnt="0"/>
      <dgm:spPr/>
    </dgm:pt>
    <dgm:pt modelId="{0B37182A-E58D-468B-9549-2C2702AF20FE}" type="pres">
      <dgm:prSet presAssocID="{73B09196-88C1-48B8-B958-9F3D722598F4}" presName="child4" presStyleLbl="bgAcc1" presStyleIdx="3" presStyleCnt="4" custLinFactNeighborX="-8150" custLinFactNeighborY="0"/>
      <dgm:spPr/>
    </dgm:pt>
    <dgm:pt modelId="{881E0135-FAC1-4756-BDAA-DC07B5CD787D}" type="pres">
      <dgm:prSet presAssocID="{73B09196-88C1-48B8-B958-9F3D722598F4}" presName="child4Text" presStyleLbl="bgAcc1" presStyleIdx="3" presStyleCnt="4">
        <dgm:presLayoutVars>
          <dgm:bulletEnabled val="1"/>
        </dgm:presLayoutVars>
      </dgm:prSet>
      <dgm:spPr/>
    </dgm:pt>
    <dgm:pt modelId="{65AB42A2-AE65-4034-A6CD-743A5F117D84}" type="pres">
      <dgm:prSet presAssocID="{73B09196-88C1-48B8-B958-9F3D722598F4}" presName="childPlaceholder" presStyleCnt="0"/>
      <dgm:spPr/>
    </dgm:pt>
    <dgm:pt modelId="{D7747F7D-07A4-474B-AFC7-CF160069EB8E}" type="pres">
      <dgm:prSet presAssocID="{73B09196-88C1-48B8-B958-9F3D722598F4}" presName="circle" presStyleCnt="0"/>
      <dgm:spPr/>
    </dgm:pt>
    <dgm:pt modelId="{4AA2E140-052E-44D5-89D2-AE120A798609}" type="pres">
      <dgm:prSet presAssocID="{73B09196-88C1-48B8-B958-9F3D722598F4}" presName="quadrant1" presStyleLbl="node1" presStyleIdx="0" presStyleCnt="4">
        <dgm:presLayoutVars>
          <dgm:chMax val="1"/>
          <dgm:bulletEnabled val="1"/>
        </dgm:presLayoutVars>
      </dgm:prSet>
      <dgm:spPr/>
    </dgm:pt>
    <dgm:pt modelId="{A69F9EA7-198F-4289-80F2-D2A42BC1810B}" type="pres">
      <dgm:prSet presAssocID="{73B09196-88C1-48B8-B958-9F3D722598F4}" presName="quadrant2" presStyleLbl="node1" presStyleIdx="1" presStyleCnt="4">
        <dgm:presLayoutVars>
          <dgm:chMax val="1"/>
          <dgm:bulletEnabled val="1"/>
        </dgm:presLayoutVars>
      </dgm:prSet>
      <dgm:spPr/>
    </dgm:pt>
    <dgm:pt modelId="{967848B5-F860-4232-84E1-2332167B17F5}" type="pres">
      <dgm:prSet presAssocID="{73B09196-88C1-48B8-B958-9F3D722598F4}" presName="quadrant3" presStyleLbl="node1" presStyleIdx="2" presStyleCnt="4">
        <dgm:presLayoutVars>
          <dgm:chMax val="1"/>
          <dgm:bulletEnabled val="1"/>
        </dgm:presLayoutVars>
      </dgm:prSet>
      <dgm:spPr/>
    </dgm:pt>
    <dgm:pt modelId="{BBE28680-F8AA-4AE8-B963-2E667D4C5CB1}" type="pres">
      <dgm:prSet presAssocID="{73B09196-88C1-48B8-B958-9F3D722598F4}" presName="quadrant4" presStyleLbl="node1" presStyleIdx="3" presStyleCnt="4">
        <dgm:presLayoutVars>
          <dgm:chMax val="1"/>
          <dgm:bulletEnabled val="1"/>
        </dgm:presLayoutVars>
      </dgm:prSet>
      <dgm:spPr/>
    </dgm:pt>
    <dgm:pt modelId="{3F90215C-6F21-4275-9847-45DB63B9D869}" type="pres">
      <dgm:prSet presAssocID="{73B09196-88C1-48B8-B958-9F3D722598F4}" presName="quadrantPlaceholder" presStyleCnt="0"/>
      <dgm:spPr/>
    </dgm:pt>
    <dgm:pt modelId="{11694115-7985-4B73-9A34-6248E810F8D1}" type="pres">
      <dgm:prSet presAssocID="{73B09196-88C1-48B8-B958-9F3D722598F4}" presName="center1" presStyleLbl="fgShp" presStyleIdx="0" presStyleCnt="2"/>
      <dgm:spPr/>
    </dgm:pt>
    <dgm:pt modelId="{107C4408-D913-4900-B7DE-27EF58BD4332}" type="pres">
      <dgm:prSet presAssocID="{73B09196-88C1-48B8-B958-9F3D722598F4}" presName="center2" presStyleLbl="fgShp" presStyleIdx="1" presStyleCnt="2"/>
      <dgm:spPr/>
    </dgm:pt>
  </dgm:ptLst>
  <dgm:cxnLst>
    <dgm:cxn modelId="{8A848608-D111-477D-B850-04C699287CC6}" type="presOf" srcId="{A7A154CA-9677-4B2B-8217-BDE89AF47A03}" destId="{102933FD-8181-45FD-9709-739D8BCFAE81}" srcOrd="1" destOrd="2" presId="urn:microsoft.com/office/officeart/2005/8/layout/cycle4"/>
    <dgm:cxn modelId="{C2DA4C09-FF74-4CC2-86F8-332C08B3CC3B}" type="presOf" srcId="{E5926FD6-A2C4-404C-93DB-05903583CC1B}" destId="{0B37182A-E58D-468B-9549-2C2702AF20FE}" srcOrd="0" destOrd="1" presId="urn:microsoft.com/office/officeart/2005/8/layout/cycle4"/>
    <dgm:cxn modelId="{08996315-91C4-41B2-B1A3-A548DA060208}" srcId="{D7547E13-F097-4E19-8CB1-A61CED743FF7}" destId="{4739F413-244C-4E33-BAAD-EC7A01FD5EEE}" srcOrd="0" destOrd="0" parTransId="{9D22005A-E9A0-489D-BFAF-B52FDED74154}" sibTransId="{1CCF973A-1A2B-40EA-859C-FEDBE4FD854B}"/>
    <dgm:cxn modelId="{6459011F-C4F7-4296-8B13-3BC62162089C}" type="presOf" srcId="{E5926FD6-A2C4-404C-93DB-05903583CC1B}" destId="{881E0135-FAC1-4756-BDAA-DC07B5CD787D}" srcOrd="1" destOrd="1" presId="urn:microsoft.com/office/officeart/2005/8/layout/cycle4"/>
    <dgm:cxn modelId="{8FE0FC26-92C8-44C7-A54E-ED1B9E96DCCA}" srcId="{D45C9521-F2B5-443A-A5FE-C73C6D44FF5C}" destId="{34D63E7B-8BED-4EB5-8533-BD144208F353}" srcOrd="0" destOrd="0" parTransId="{A8F93B45-EED7-4841-8E5A-BFEEC997F220}" sibTransId="{31B23DDA-3FE9-4600-94CB-F7B166E3E022}"/>
    <dgm:cxn modelId="{CEEF4127-84A0-4246-8A8D-01F482BEE1FE}" srcId="{4B6549B8-0D5D-45EE-B78F-FD4CE4E79D9D}" destId="{FE4D8E9C-9325-4172-9098-EA654FC541E1}" srcOrd="1" destOrd="0" parTransId="{D995D173-C959-4B62-BB1B-305FDA587AE4}" sibTransId="{9BAD0856-BA4F-46C8-8E3F-E414E26FCC4D}"/>
    <dgm:cxn modelId="{CBB3CC2F-7E34-4D28-858B-A0E9A77BE2CF}" type="presOf" srcId="{73B09196-88C1-48B8-B958-9F3D722598F4}" destId="{8D4436EF-31DA-4F76-A660-653DBB00617B}" srcOrd="0" destOrd="0" presId="urn:microsoft.com/office/officeart/2005/8/layout/cycle4"/>
    <dgm:cxn modelId="{3E779230-8EC2-47B9-8AA1-0BB25616CF4F}" type="presOf" srcId="{4CC51AEA-081F-4DA8-BE20-1EF407B5DC5B}" destId="{A5E67F09-E19D-4402-80F8-827CF24B8B6A}" srcOrd="1" destOrd="2" presId="urn:microsoft.com/office/officeart/2005/8/layout/cycle4"/>
    <dgm:cxn modelId="{B3327C35-A5F8-4F44-9DB1-F4738467634E}" type="presOf" srcId="{BFD1B078-7F67-43E6-959F-3E377FA812D4}" destId="{102933FD-8181-45FD-9709-739D8BCFAE81}" srcOrd="1" destOrd="0" presId="urn:microsoft.com/office/officeart/2005/8/layout/cycle4"/>
    <dgm:cxn modelId="{1752DC3A-5FCC-4C05-85B8-987876D247F4}" srcId="{D7547E13-F097-4E19-8CB1-A61CED743FF7}" destId="{5D9F77E5-7AA7-445B-B265-E959D3EB0818}" srcOrd="1" destOrd="0" parTransId="{22A438D2-F750-4FD6-A243-50835878E0E5}" sibTransId="{AEF1F03C-839D-4AC1-9E8A-BF4A182802D7}"/>
    <dgm:cxn modelId="{2E97F763-407F-40F7-AEBD-45AAF3103D28}" type="presOf" srcId="{5D9F77E5-7AA7-445B-B265-E959D3EB0818}" destId="{A5E67F09-E19D-4402-80F8-827CF24B8B6A}" srcOrd="1" destOrd="1" presId="urn:microsoft.com/office/officeart/2005/8/layout/cycle4"/>
    <dgm:cxn modelId="{ECF97E47-0205-4C4A-8DB9-F4AD79739CBB}" type="presOf" srcId="{730F0CC1-D793-45F9-ADD3-4285F6B42B77}" destId="{ACC6FF5D-5CC1-42CD-978E-C1C6FF7B4F15}" srcOrd="0" destOrd="0" presId="urn:microsoft.com/office/officeart/2005/8/layout/cycle4"/>
    <dgm:cxn modelId="{95A66168-F5ED-4D33-9C92-7D3C71B1C9BB}" type="presOf" srcId="{4B6549B8-0D5D-45EE-B78F-FD4CE4E79D9D}" destId="{967848B5-F860-4232-84E1-2332167B17F5}" srcOrd="0" destOrd="0" presId="urn:microsoft.com/office/officeart/2005/8/layout/cycle4"/>
    <dgm:cxn modelId="{74299C49-A991-48C5-AA36-6D11F441BDA7}" srcId="{D45C9521-F2B5-443A-A5FE-C73C6D44FF5C}" destId="{E5926FD6-A2C4-404C-93DB-05903583CC1B}" srcOrd="1" destOrd="0" parTransId="{2D8D4286-A13E-4033-8093-E57AC2E26B66}" sibTransId="{E5CEF168-7370-4C90-812D-1C84DB6C1A83}"/>
    <dgm:cxn modelId="{15369251-B8E8-4019-A567-F8BD9FD4AD19}" type="presOf" srcId="{A7A154CA-9677-4B2B-8217-BDE89AF47A03}" destId="{18F0359B-1E80-4027-82CF-159BC274E981}" srcOrd="0" destOrd="2" presId="urn:microsoft.com/office/officeart/2005/8/layout/cycle4"/>
    <dgm:cxn modelId="{F7284374-EE67-45DB-A5C4-A20E6404AAAB}" type="presOf" srcId="{D45C9521-F2B5-443A-A5FE-C73C6D44FF5C}" destId="{BBE28680-F8AA-4AE8-B963-2E667D4C5CB1}" srcOrd="0" destOrd="0" presId="urn:microsoft.com/office/officeart/2005/8/layout/cycle4"/>
    <dgm:cxn modelId="{65E95356-600E-4EF2-AC0D-44DC98D141FB}" type="presOf" srcId="{1561330A-2A8F-4DF0-82B2-948FF40C9CD4}" destId="{4AA2E140-052E-44D5-89D2-AE120A798609}" srcOrd="0" destOrd="0" presId="urn:microsoft.com/office/officeart/2005/8/layout/cycle4"/>
    <dgm:cxn modelId="{6E16EF58-CA6B-4ECB-8FCB-7AB7098C3E3A}" srcId="{73B09196-88C1-48B8-B958-9F3D722598F4}" destId="{D45C9521-F2B5-443A-A5FE-C73C6D44FF5C}" srcOrd="3" destOrd="0" parTransId="{E6FABAB1-D646-46EF-BC31-304907B3CDEE}" sibTransId="{7AE2B4A4-0E0D-4716-AD99-1244B61FC3D8}"/>
    <dgm:cxn modelId="{D220F585-5373-490E-92DE-5A95E38CF0D4}" type="presOf" srcId="{FE4D8E9C-9325-4172-9098-EA654FC541E1}" destId="{18F0359B-1E80-4027-82CF-159BC274E981}" srcOrd="0" destOrd="1" presId="urn:microsoft.com/office/officeart/2005/8/layout/cycle4"/>
    <dgm:cxn modelId="{4E397B86-64D9-4FE6-950E-A3CDC830E85B}" type="presOf" srcId="{4CC51AEA-081F-4DA8-BE20-1EF407B5DC5B}" destId="{8FF6522E-EA1B-49FF-AA9E-33DA63B57653}" srcOrd="0" destOrd="2" presId="urn:microsoft.com/office/officeart/2005/8/layout/cycle4"/>
    <dgm:cxn modelId="{8526DE8F-F53E-443B-92CE-AACDC40EB64D}" type="presOf" srcId="{4739F413-244C-4E33-BAAD-EC7A01FD5EEE}" destId="{A5E67F09-E19D-4402-80F8-827CF24B8B6A}" srcOrd="1" destOrd="0" presId="urn:microsoft.com/office/officeart/2005/8/layout/cycle4"/>
    <dgm:cxn modelId="{E160AC91-E640-441F-B11C-F44978CEF896}" srcId="{73B09196-88C1-48B8-B958-9F3D722598F4}" destId="{D7547E13-F097-4E19-8CB1-A61CED743FF7}" srcOrd="1" destOrd="0" parTransId="{364EEC9B-F21F-40C8-93F8-AB6F20E197A7}" sibTransId="{A82B0B82-0896-486A-BD95-8C33A88E9129}"/>
    <dgm:cxn modelId="{0927F897-B347-4559-B64C-31734D439D29}" srcId="{D7547E13-F097-4E19-8CB1-A61CED743FF7}" destId="{4CC51AEA-081F-4DA8-BE20-1EF407B5DC5B}" srcOrd="2" destOrd="0" parTransId="{838CEF6A-FC26-4EB7-B795-B036E88D2668}" sibTransId="{DC1E15E7-9D37-4213-92E1-EE344B9EEF79}"/>
    <dgm:cxn modelId="{39E600AC-BC54-4AD3-BC66-57EFD5A271C8}" srcId="{4B6549B8-0D5D-45EE-B78F-FD4CE4E79D9D}" destId="{A7A154CA-9677-4B2B-8217-BDE89AF47A03}" srcOrd="2" destOrd="0" parTransId="{E0FDC333-BDBF-49BB-AD34-88CBBA7824CC}" sibTransId="{EFA25BD0-23FE-4FF9-9FFA-FE3AE18EFCDD}"/>
    <dgm:cxn modelId="{3FDC80B1-995C-4FF4-9629-9D88FF0E172E}" srcId="{73B09196-88C1-48B8-B958-9F3D722598F4}" destId="{4B6549B8-0D5D-45EE-B78F-FD4CE4E79D9D}" srcOrd="2" destOrd="0" parTransId="{071F2064-F669-48AA-85FC-510A45AF45FE}" sibTransId="{CABA78BA-1991-4F03-9493-14845F328CFC}"/>
    <dgm:cxn modelId="{8A667DB9-2A45-40A0-A324-DC5DDBCDAA8D}" type="presOf" srcId="{BFD1B078-7F67-43E6-959F-3E377FA812D4}" destId="{18F0359B-1E80-4027-82CF-159BC274E981}" srcOrd="0" destOrd="0" presId="urn:microsoft.com/office/officeart/2005/8/layout/cycle4"/>
    <dgm:cxn modelId="{B4332BBB-EEAE-443C-8F75-CE35D9DCF7A0}" srcId="{4B6549B8-0D5D-45EE-B78F-FD4CE4E79D9D}" destId="{BFD1B078-7F67-43E6-959F-3E377FA812D4}" srcOrd="0" destOrd="0" parTransId="{8AAF1786-B980-491B-9701-EDEC71BD7F19}" sibTransId="{7BE838F6-0207-4127-97AC-40A716FE2B42}"/>
    <dgm:cxn modelId="{42E847C0-83D2-418C-9172-880F8DDBB6A9}" type="presOf" srcId="{34D63E7B-8BED-4EB5-8533-BD144208F353}" destId="{0B37182A-E58D-468B-9549-2C2702AF20FE}" srcOrd="0" destOrd="0" presId="urn:microsoft.com/office/officeart/2005/8/layout/cycle4"/>
    <dgm:cxn modelId="{B4DCF2C0-F4FA-4EC8-BEB7-64E83A0F939B}" srcId="{1561330A-2A8F-4DF0-82B2-948FF40C9CD4}" destId="{730F0CC1-D793-45F9-ADD3-4285F6B42B77}" srcOrd="0" destOrd="0" parTransId="{872507DC-069B-414C-9AB3-055FE70DDBBD}" sibTransId="{2CA37D0F-C357-4742-BC66-D5610D6B9433}"/>
    <dgm:cxn modelId="{99581DC8-5432-41D8-9094-1C3FE1C1E015}" type="presOf" srcId="{D7547E13-F097-4E19-8CB1-A61CED743FF7}" destId="{A69F9EA7-198F-4289-80F2-D2A42BC1810B}" srcOrd="0" destOrd="0" presId="urn:microsoft.com/office/officeart/2005/8/layout/cycle4"/>
    <dgm:cxn modelId="{3AA067CE-B17E-4B1E-8CF1-B25A7B607EA1}" type="presOf" srcId="{34D63E7B-8BED-4EB5-8533-BD144208F353}" destId="{881E0135-FAC1-4756-BDAA-DC07B5CD787D}" srcOrd="1" destOrd="0" presId="urn:microsoft.com/office/officeart/2005/8/layout/cycle4"/>
    <dgm:cxn modelId="{448241DB-7A7B-4926-8B34-B6F723874ADB}" type="presOf" srcId="{5D9F77E5-7AA7-445B-B265-E959D3EB0818}" destId="{8FF6522E-EA1B-49FF-AA9E-33DA63B57653}" srcOrd="0" destOrd="1" presId="urn:microsoft.com/office/officeart/2005/8/layout/cycle4"/>
    <dgm:cxn modelId="{8D8E2BDE-7723-4BAC-BDC1-7FF45E06378E}" type="presOf" srcId="{730F0CC1-D793-45F9-ADD3-4285F6B42B77}" destId="{3B2DCA9D-5415-456E-A8C5-68B8F1A77C73}" srcOrd="1" destOrd="0" presId="urn:microsoft.com/office/officeart/2005/8/layout/cycle4"/>
    <dgm:cxn modelId="{7DCA7AE4-CB67-4EEF-B386-F80E97599B4A}" type="presOf" srcId="{FE4D8E9C-9325-4172-9098-EA654FC541E1}" destId="{102933FD-8181-45FD-9709-739D8BCFAE81}" srcOrd="1" destOrd="1" presId="urn:microsoft.com/office/officeart/2005/8/layout/cycle4"/>
    <dgm:cxn modelId="{315786E7-F3FA-4B95-8B65-0A4CDCF07F79}" type="presOf" srcId="{4739F413-244C-4E33-BAAD-EC7A01FD5EEE}" destId="{8FF6522E-EA1B-49FF-AA9E-33DA63B57653}" srcOrd="0" destOrd="0" presId="urn:microsoft.com/office/officeart/2005/8/layout/cycle4"/>
    <dgm:cxn modelId="{22662FF4-204D-439F-9D8C-57B192628DCE}" srcId="{73B09196-88C1-48B8-B958-9F3D722598F4}" destId="{1561330A-2A8F-4DF0-82B2-948FF40C9CD4}" srcOrd="0" destOrd="0" parTransId="{443AAD0F-61B9-4BEE-B03B-F7334CAC60E6}" sibTransId="{C8347938-DF57-477F-9568-D08CA0E02403}"/>
    <dgm:cxn modelId="{9EB36595-B861-401C-A996-C2043E3448C2}" type="presParOf" srcId="{8D4436EF-31DA-4F76-A660-653DBB00617B}" destId="{3CE59A39-752C-455F-A19C-027895AEA5A3}" srcOrd="0" destOrd="0" presId="urn:microsoft.com/office/officeart/2005/8/layout/cycle4"/>
    <dgm:cxn modelId="{26406EEE-1A72-4899-A172-3EDE67F8A81E}" type="presParOf" srcId="{3CE59A39-752C-455F-A19C-027895AEA5A3}" destId="{0788FF13-3645-4634-B952-FCAD5CF68CA2}" srcOrd="0" destOrd="0" presId="urn:microsoft.com/office/officeart/2005/8/layout/cycle4"/>
    <dgm:cxn modelId="{410C83EC-8F9A-48A2-80C5-41E0834E8171}" type="presParOf" srcId="{0788FF13-3645-4634-B952-FCAD5CF68CA2}" destId="{ACC6FF5D-5CC1-42CD-978E-C1C6FF7B4F15}" srcOrd="0" destOrd="0" presId="urn:microsoft.com/office/officeart/2005/8/layout/cycle4"/>
    <dgm:cxn modelId="{F9A66362-C768-4287-8815-643FA55E67CF}" type="presParOf" srcId="{0788FF13-3645-4634-B952-FCAD5CF68CA2}" destId="{3B2DCA9D-5415-456E-A8C5-68B8F1A77C73}" srcOrd="1" destOrd="0" presId="urn:microsoft.com/office/officeart/2005/8/layout/cycle4"/>
    <dgm:cxn modelId="{0CB6F2E3-CA41-4A56-B71E-AB5919440B2C}" type="presParOf" srcId="{3CE59A39-752C-455F-A19C-027895AEA5A3}" destId="{2DF3EDF6-B805-47F8-8EA0-42A5D9F5E087}" srcOrd="1" destOrd="0" presId="urn:microsoft.com/office/officeart/2005/8/layout/cycle4"/>
    <dgm:cxn modelId="{9A72F097-CE74-4849-8FCD-8DFCE8600B46}" type="presParOf" srcId="{2DF3EDF6-B805-47F8-8EA0-42A5D9F5E087}" destId="{8FF6522E-EA1B-49FF-AA9E-33DA63B57653}" srcOrd="0" destOrd="0" presId="urn:microsoft.com/office/officeart/2005/8/layout/cycle4"/>
    <dgm:cxn modelId="{C0179986-BA5F-4922-9BF0-FC303AD07A85}" type="presParOf" srcId="{2DF3EDF6-B805-47F8-8EA0-42A5D9F5E087}" destId="{A5E67F09-E19D-4402-80F8-827CF24B8B6A}" srcOrd="1" destOrd="0" presId="urn:microsoft.com/office/officeart/2005/8/layout/cycle4"/>
    <dgm:cxn modelId="{4F47466E-D205-45A1-80CC-CFC2B2DBD2DF}" type="presParOf" srcId="{3CE59A39-752C-455F-A19C-027895AEA5A3}" destId="{4366F655-30AC-4D08-97DB-AECEE29A7B07}" srcOrd="2" destOrd="0" presId="urn:microsoft.com/office/officeart/2005/8/layout/cycle4"/>
    <dgm:cxn modelId="{04BA351F-A361-452A-8720-C266A772D992}" type="presParOf" srcId="{4366F655-30AC-4D08-97DB-AECEE29A7B07}" destId="{18F0359B-1E80-4027-82CF-159BC274E981}" srcOrd="0" destOrd="0" presId="urn:microsoft.com/office/officeart/2005/8/layout/cycle4"/>
    <dgm:cxn modelId="{E669205B-D37D-4400-A03B-F7C316F38291}" type="presParOf" srcId="{4366F655-30AC-4D08-97DB-AECEE29A7B07}" destId="{102933FD-8181-45FD-9709-739D8BCFAE81}" srcOrd="1" destOrd="0" presId="urn:microsoft.com/office/officeart/2005/8/layout/cycle4"/>
    <dgm:cxn modelId="{D62B2798-F27D-476A-9816-4CFD5980BDCC}" type="presParOf" srcId="{3CE59A39-752C-455F-A19C-027895AEA5A3}" destId="{6C8189F6-923A-43C1-A7FA-8BCF2182C6E8}" srcOrd="3" destOrd="0" presId="urn:microsoft.com/office/officeart/2005/8/layout/cycle4"/>
    <dgm:cxn modelId="{357F4718-19E5-461A-A188-53FD70DD83D0}" type="presParOf" srcId="{6C8189F6-923A-43C1-A7FA-8BCF2182C6E8}" destId="{0B37182A-E58D-468B-9549-2C2702AF20FE}" srcOrd="0" destOrd="0" presId="urn:microsoft.com/office/officeart/2005/8/layout/cycle4"/>
    <dgm:cxn modelId="{02E606CD-443B-4297-8CE4-F02263ED0B6B}" type="presParOf" srcId="{6C8189F6-923A-43C1-A7FA-8BCF2182C6E8}" destId="{881E0135-FAC1-4756-BDAA-DC07B5CD787D}" srcOrd="1" destOrd="0" presId="urn:microsoft.com/office/officeart/2005/8/layout/cycle4"/>
    <dgm:cxn modelId="{82C40213-649F-4F87-9C98-2BA35B9953BF}" type="presParOf" srcId="{3CE59A39-752C-455F-A19C-027895AEA5A3}" destId="{65AB42A2-AE65-4034-A6CD-743A5F117D84}" srcOrd="4" destOrd="0" presId="urn:microsoft.com/office/officeart/2005/8/layout/cycle4"/>
    <dgm:cxn modelId="{8800F204-189E-4AA1-A9F5-8F191C496C08}" type="presParOf" srcId="{8D4436EF-31DA-4F76-A660-653DBB00617B}" destId="{D7747F7D-07A4-474B-AFC7-CF160069EB8E}" srcOrd="1" destOrd="0" presId="urn:microsoft.com/office/officeart/2005/8/layout/cycle4"/>
    <dgm:cxn modelId="{C8C69575-DF87-4170-8B84-02EBEAF74B3D}" type="presParOf" srcId="{D7747F7D-07A4-474B-AFC7-CF160069EB8E}" destId="{4AA2E140-052E-44D5-89D2-AE120A798609}" srcOrd="0" destOrd="0" presId="urn:microsoft.com/office/officeart/2005/8/layout/cycle4"/>
    <dgm:cxn modelId="{D648EE3B-5FC4-4C47-BE05-3A3B011D0185}" type="presParOf" srcId="{D7747F7D-07A4-474B-AFC7-CF160069EB8E}" destId="{A69F9EA7-198F-4289-80F2-D2A42BC1810B}" srcOrd="1" destOrd="0" presId="urn:microsoft.com/office/officeart/2005/8/layout/cycle4"/>
    <dgm:cxn modelId="{A8BB69B6-CFFA-477B-A9BF-1705D0C77863}" type="presParOf" srcId="{D7747F7D-07A4-474B-AFC7-CF160069EB8E}" destId="{967848B5-F860-4232-84E1-2332167B17F5}" srcOrd="2" destOrd="0" presId="urn:microsoft.com/office/officeart/2005/8/layout/cycle4"/>
    <dgm:cxn modelId="{8469BD38-ACC3-478F-9ECF-F74963FC049E}" type="presParOf" srcId="{D7747F7D-07A4-474B-AFC7-CF160069EB8E}" destId="{BBE28680-F8AA-4AE8-B963-2E667D4C5CB1}" srcOrd="3" destOrd="0" presId="urn:microsoft.com/office/officeart/2005/8/layout/cycle4"/>
    <dgm:cxn modelId="{4DC6EB85-FD4C-4E44-B754-864DE1354373}" type="presParOf" srcId="{D7747F7D-07A4-474B-AFC7-CF160069EB8E}" destId="{3F90215C-6F21-4275-9847-45DB63B9D869}" srcOrd="4" destOrd="0" presId="urn:microsoft.com/office/officeart/2005/8/layout/cycle4"/>
    <dgm:cxn modelId="{12416032-D2E0-46A6-9E96-289E99C95C71}" type="presParOf" srcId="{8D4436EF-31DA-4F76-A660-653DBB00617B}" destId="{11694115-7985-4B73-9A34-6248E810F8D1}" srcOrd="2" destOrd="0" presId="urn:microsoft.com/office/officeart/2005/8/layout/cycle4"/>
    <dgm:cxn modelId="{441E7DDB-ABAB-4428-B308-B44430CD9EC6}" type="presParOf" srcId="{8D4436EF-31DA-4F76-A660-653DBB00617B}" destId="{107C4408-D913-4900-B7DE-27EF58BD433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F860D-F05E-436F-8510-8AD94120B9B0}"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E1679E75-7C50-40F5-A123-0CE5A318D705}">
      <dgm:prSet phldrT="[Text]" custT="1"/>
      <dgm:spPr/>
      <dgm:t>
        <a:bodyPr/>
        <a:lstStyle/>
        <a:p>
          <a:r>
            <a:rPr lang="en-US" sz="2000" dirty="0"/>
            <a:t>Multiple and regular meetings (e.g. Feb 2019)</a:t>
          </a:r>
          <a:endParaRPr lang="en-GB" sz="2000" dirty="0"/>
        </a:p>
      </dgm:t>
    </dgm:pt>
    <dgm:pt modelId="{5DD25826-FBE5-4587-8805-A7160349A6D9}" type="parTrans" cxnId="{56069837-E8CE-4871-9529-7A4434ACF598}">
      <dgm:prSet/>
      <dgm:spPr/>
      <dgm:t>
        <a:bodyPr/>
        <a:lstStyle/>
        <a:p>
          <a:endParaRPr lang="en-GB" sz="2000"/>
        </a:p>
      </dgm:t>
    </dgm:pt>
    <dgm:pt modelId="{304C8772-4A22-4786-B058-2247FB799B9B}" type="sibTrans" cxnId="{56069837-E8CE-4871-9529-7A4434ACF598}">
      <dgm:prSet/>
      <dgm:spPr/>
      <dgm:t>
        <a:bodyPr/>
        <a:lstStyle/>
        <a:p>
          <a:endParaRPr lang="en-GB" sz="2000"/>
        </a:p>
      </dgm:t>
    </dgm:pt>
    <dgm:pt modelId="{C489A328-A9D5-4067-8CF3-0CBB53BFC989}">
      <dgm:prSet phldrT="[Text]" custT="1"/>
      <dgm:spPr/>
      <dgm:t>
        <a:bodyPr/>
        <a:lstStyle/>
        <a:p>
          <a:r>
            <a:rPr lang="en-US" sz="2000" dirty="0"/>
            <a:t>Smaller-scale (39 IDIs, 4 FGDs) but deeper</a:t>
          </a:r>
          <a:endParaRPr lang="en-GB" sz="2000" dirty="0"/>
        </a:p>
      </dgm:t>
    </dgm:pt>
    <dgm:pt modelId="{782FA018-C1F4-486C-830B-374FC0F5E98B}" type="parTrans" cxnId="{7C2B39FB-3AAD-4130-8A55-914AD3CD03F7}">
      <dgm:prSet/>
      <dgm:spPr/>
      <dgm:t>
        <a:bodyPr/>
        <a:lstStyle/>
        <a:p>
          <a:endParaRPr lang="en-GB" sz="2000"/>
        </a:p>
      </dgm:t>
    </dgm:pt>
    <dgm:pt modelId="{20D9BFF7-5D06-445D-B691-33CC5F48408E}" type="sibTrans" cxnId="{7C2B39FB-3AAD-4130-8A55-914AD3CD03F7}">
      <dgm:prSet/>
      <dgm:spPr/>
      <dgm:t>
        <a:bodyPr/>
        <a:lstStyle/>
        <a:p>
          <a:endParaRPr lang="en-GB" sz="2000"/>
        </a:p>
      </dgm:t>
    </dgm:pt>
    <dgm:pt modelId="{0F6E23EC-6D51-4AA2-B630-53746C3C172B}">
      <dgm:prSet phldrT="[Text]" custT="1"/>
      <dgm:spPr/>
      <dgm:t>
        <a:bodyPr/>
        <a:lstStyle/>
        <a:p>
          <a:r>
            <a:rPr lang="en-US" sz="2000" dirty="0"/>
            <a:t>Substantive theories in the ‘social lab’</a:t>
          </a:r>
          <a:endParaRPr lang="en-GB" sz="2000" dirty="0"/>
        </a:p>
      </dgm:t>
    </dgm:pt>
    <dgm:pt modelId="{581680A9-088F-4B0C-9897-C5F4E1A1DF27}" type="parTrans" cxnId="{33356B10-0CEE-4B8A-BF86-B06B991E4096}">
      <dgm:prSet/>
      <dgm:spPr/>
      <dgm:t>
        <a:bodyPr/>
        <a:lstStyle/>
        <a:p>
          <a:endParaRPr lang="en-GB" sz="2000"/>
        </a:p>
      </dgm:t>
    </dgm:pt>
    <dgm:pt modelId="{8403CB3D-A746-40C8-A1CB-9603964A0B20}" type="sibTrans" cxnId="{33356B10-0CEE-4B8A-BF86-B06B991E4096}">
      <dgm:prSet/>
      <dgm:spPr/>
      <dgm:t>
        <a:bodyPr/>
        <a:lstStyle/>
        <a:p>
          <a:endParaRPr lang="en-GB" sz="2000"/>
        </a:p>
      </dgm:t>
    </dgm:pt>
    <dgm:pt modelId="{EA8DF126-0B40-4E31-A321-670CBB22AC68}" type="pres">
      <dgm:prSet presAssocID="{66FF860D-F05E-436F-8510-8AD94120B9B0}" presName="diagram" presStyleCnt="0">
        <dgm:presLayoutVars>
          <dgm:dir/>
          <dgm:resizeHandles val="exact"/>
        </dgm:presLayoutVars>
      </dgm:prSet>
      <dgm:spPr/>
    </dgm:pt>
    <dgm:pt modelId="{9958E0C4-FF40-4013-8D12-0DC1FB9290E3}" type="pres">
      <dgm:prSet presAssocID="{E1679E75-7C50-40F5-A123-0CE5A318D705}" presName="node" presStyleLbl="node1" presStyleIdx="0" presStyleCnt="3">
        <dgm:presLayoutVars>
          <dgm:bulletEnabled val="1"/>
        </dgm:presLayoutVars>
      </dgm:prSet>
      <dgm:spPr/>
    </dgm:pt>
    <dgm:pt modelId="{48B097EE-B44C-40AF-98AC-D67EE0E5199C}" type="pres">
      <dgm:prSet presAssocID="{304C8772-4A22-4786-B058-2247FB799B9B}" presName="sibTrans" presStyleCnt="0"/>
      <dgm:spPr/>
    </dgm:pt>
    <dgm:pt modelId="{AA2E9BD0-11D4-43B3-A289-B269814E3677}" type="pres">
      <dgm:prSet presAssocID="{C489A328-A9D5-4067-8CF3-0CBB53BFC989}" presName="node" presStyleLbl="node1" presStyleIdx="1" presStyleCnt="3">
        <dgm:presLayoutVars>
          <dgm:bulletEnabled val="1"/>
        </dgm:presLayoutVars>
      </dgm:prSet>
      <dgm:spPr/>
    </dgm:pt>
    <dgm:pt modelId="{BB20B6F9-AC51-44CA-B429-2B1FD6467947}" type="pres">
      <dgm:prSet presAssocID="{20D9BFF7-5D06-445D-B691-33CC5F48408E}" presName="sibTrans" presStyleCnt="0"/>
      <dgm:spPr/>
    </dgm:pt>
    <dgm:pt modelId="{F3582E34-FC8C-438C-B076-6B0EE0BC2A64}" type="pres">
      <dgm:prSet presAssocID="{0F6E23EC-6D51-4AA2-B630-53746C3C172B}" presName="node" presStyleLbl="node1" presStyleIdx="2" presStyleCnt="3">
        <dgm:presLayoutVars>
          <dgm:bulletEnabled val="1"/>
        </dgm:presLayoutVars>
      </dgm:prSet>
      <dgm:spPr/>
    </dgm:pt>
  </dgm:ptLst>
  <dgm:cxnLst>
    <dgm:cxn modelId="{9203FC01-4672-4A7C-91C9-F40A58CD682A}" type="presOf" srcId="{E1679E75-7C50-40F5-A123-0CE5A318D705}" destId="{9958E0C4-FF40-4013-8D12-0DC1FB9290E3}" srcOrd="0" destOrd="0" presId="urn:microsoft.com/office/officeart/2005/8/layout/default"/>
    <dgm:cxn modelId="{9EA3DD0B-5B1B-446E-956A-3975BDC2BD34}" type="presOf" srcId="{0F6E23EC-6D51-4AA2-B630-53746C3C172B}" destId="{F3582E34-FC8C-438C-B076-6B0EE0BC2A64}" srcOrd="0" destOrd="0" presId="urn:microsoft.com/office/officeart/2005/8/layout/default"/>
    <dgm:cxn modelId="{33356B10-0CEE-4B8A-BF86-B06B991E4096}" srcId="{66FF860D-F05E-436F-8510-8AD94120B9B0}" destId="{0F6E23EC-6D51-4AA2-B630-53746C3C172B}" srcOrd="2" destOrd="0" parTransId="{581680A9-088F-4B0C-9897-C5F4E1A1DF27}" sibTransId="{8403CB3D-A746-40C8-A1CB-9603964A0B20}"/>
    <dgm:cxn modelId="{56069837-E8CE-4871-9529-7A4434ACF598}" srcId="{66FF860D-F05E-436F-8510-8AD94120B9B0}" destId="{E1679E75-7C50-40F5-A123-0CE5A318D705}" srcOrd="0" destOrd="0" parTransId="{5DD25826-FBE5-4587-8805-A7160349A6D9}" sibTransId="{304C8772-4A22-4786-B058-2247FB799B9B}"/>
    <dgm:cxn modelId="{D3C9B73E-7E66-4D92-B18A-DC0768125BDA}" type="presOf" srcId="{66FF860D-F05E-436F-8510-8AD94120B9B0}" destId="{EA8DF126-0B40-4E31-A321-670CBB22AC68}" srcOrd="0" destOrd="0" presId="urn:microsoft.com/office/officeart/2005/8/layout/default"/>
    <dgm:cxn modelId="{017A06F6-50CC-429D-965A-1060BBD4A170}" type="presOf" srcId="{C489A328-A9D5-4067-8CF3-0CBB53BFC989}" destId="{AA2E9BD0-11D4-43B3-A289-B269814E3677}" srcOrd="0" destOrd="0" presId="urn:microsoft.com/office/officeart/2005/8/layout/default"/>
    <dgm:cxn modelId="{7C2B39FB-3AAD-4130-8A55-914AD3CD03F7}" srcId="{66FF860D-F05E-436F-8510-8AD94120B9B0}" destId="{C489A328-A9D5-4067-8CF3-0CBB53BFC989}" srcOrd="1" destOrd="0" parTransId="{782FA018-C1F4-486C-830B-374FC0F5E98B}" sibTransId="{20D9BFF7-5D06-445D-B691-33CC5F48408E}"/>
    <dgm:cxn modelId="{0951B476-E293-4777-AA92-8BE0698BFBDF}" type="presParOf" srcId="{EA8DF126-0B40-4E31-A321-670CBB22AC68}" destId="{9958E0C4-FF40-4013-8D12-0DC1FB9290E3}" srcOrd="0" destOrd="0" presId="urn:microsoft.com/office/officeart/2005/8/layout/default"/>
    <dgm:cxn modelId="{EA89DCD4-2404-480E-A4D4-1A8A6ADD0DA3}" type="presParOf" srcId="{EA8DF126-0B40-4E31-A321-670CBB22AC68}" destId="{48B097EE-B44C-40AF-98AC-D67EE0E5199C}" srcOrd="1" destOrd="0" presId="urn:microsoft.com/office/officeart/2005/8/layout/default"/>
    <dgm:cxn modelId="{7446159A-7793-4E75-8D29-5FA96DDB23BE}" type="presParOf" srcId="{EA8DF126-0B40-4E31-A321-670CBB22AC68}" destId="{AA2E9BD0-11D4-43B3-A289-B269814E3677}" srcOrd="2" destOrd="0" presId="urn:microsoft.com/office/officeart/2005/8/layout/default"/>
    <dgm:cxn modelId="{A281E215-AED7-4C35-ABA3-24973C2240C9}" type="presParOf" srcId="{EA8DF126-0B40-4E31-A321-670CBB22AC68}" destId="{BB20B6F9-AC51-44CA-B429-2B1FD6467947}" srcOrd="3" destOrd="0" presId="urn:microsoft.com/office/officeart/2005/8/layout/default"/>
    <dgm:cxn modelId="{DE1BCAE0-0468-49E7-A47C-0643C30582CA}" type="presParOf" srcId="{EA8DF126-0B40-4E31-A321-670CBB22AC68}" destId="{F3582E34-FC8C-438C-B076-6B0EE0BC2A6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B8D3EF-97E6-448C-ACBD-1CFF2E31244E}" type="doc">
      <dgm:prSet loTypeId="urn:microsoft.com/office/officeart/2005/8/layout/vList6" loCatId="list" qsTypeId="urn:microsoft.com/office/officeart/2005/8/quickstyle/simple1" qsCatId="simple" csTypeId="urn:microsoft.com/office/officeart/2005/8/colors/accent0_2" csCatId="mainScheme" phldr="1"/>
      <dgm:spPr/>
      <dgm:t>
        <a:bodyPr/>
        <a:lstStyle/>
        <a:p>
          <a:endParaRPr lang="en-GB"/>
        </a:p>
      </dgm:t>
    </dgm:pt>
    <dgm:pt modelId="{4CFECF59-1AF5-4E9F-B761-8D3F7FD94DB2}">
      <dgm:prSet phldrT="[Text]"/>
      <dgm:spPr/>
      <dgm:t>
        <a:bodyPr/>
        <a:lstStyle/>
        <a:p>
          <a:r>
            <a:rPr lang="en-US" dirty="0"/>
            <a:t>Levels of abstraction</a:t>
          </a:r>
          <a:endParaRPr lang="en-GB" dirty="0"/>
        </a:p>
      </dgm:t>
    </dgm:pt>
    <dgm:pt modelId="{C5442CDF-0BE9-4CEA-BE4A-30958C71D9B9}" type="parTrans" cxnId="{C6BE020E-FB6A-4139-9C02-4A9316A78150}">
      <dgm:prSet/>
      <dgm:spPr/>
      <dgm:t>
        <a:bodyPr/>
        <a:lstStyle/>
        <a:p>
          <a:endParaRPr lang="en-GB"/>
        </a:p>
      </dgm:t>
    </dgm:pt>
    <dgm:pt modelId="{4A3DF805-8F1D-49EE-A383-477B4421CACD}" type="sibTrans" cxnId="{C6BE020E-FB6A-4139-9C02-4A9316A78150}">
      <dgm:prSet/>
      <dgm:spPr/>
      <dgm:t>
        <a:bodyPr/>
        <a:lstStyle/>
        <a:p>
          <a:endParaRPr lang="en-GB"/>
        </a:p>
      </dgm:t>
    </dgm:pt>
    <dgm:pt modelId="{B900C110-081C-4F74-871F-EEE8251C1AE3}">
      <dgm:prSet phldrT="[Text]"/>
      <dgm:spPr/>
      <dgm:t>
        <a:bodyPr/>
        <a:lstStyle/>
        <a:p>
          <a:pPr>
            <a:lnSpc>
              <a:spcPct val="100000"/>
            </a:lnSpc>
            <a:spcBef>
              <a:spcPts val="3000"/>
            </a:spcBef>
          </a:pPr>
          <a:r>
            <a:rPr lang="en-US" dirty="0"/>
            <a:t>Comparing CMOs with empirical HS literature vs. engaging with substantive theories at MRT</a:t>
          </a:r>
          <a:endParaRPr lang="en-GB" dirty="0"/>
        </a:p>
      </dgm:t>
    </dgm:pt>
    <dgm:pt modelId="{2260B0F8-200E-476A-BE95-4B79E61F23BD}" type="parTrans" cxnId="{27D324F6-5A1E-4C95-AB7D-C1706A25B4FA}">
      <dgm:prSet/>
      <dgm:spPr/>
      <dgm:t>
        <a:bodyPr/>
        <a:lstStyle/>
        <a:p>
          <a:endParaRPr lang="en-GB"/>
        </a:p>
      </dgm:t>
    </dgm:pt>
    <dgm:pt modelId="{1F19E033-6701-482E-B615-F8D730E389D3}" type="sibTrans" cxnId="{27D324F6-5A1E-4C95-AB7D-C1706A25B4FA}">
      <dgm:prSet/>
      <dgm:spPr/>
      <dgm:t>
        <a:bodyPr/>
        <a:lstStyle/>
        <a:p>
          <a:endParaRPr lang="en-GB"/>
        </a:p>
      </dgm:t>
    </dgm:pt>
    <dgm:pt modelId="{01B5EA71-B484-412B-A136-96F4CF817C1C}">
      <dgm:prSet phldrT="[Text]"/>
      <dgm:spPr/>
      <dgm:t>
        <a:bodyPr/>
        <a:lstStyle/>
        <a:p>
          <a:r>
            <a:rPr lang="en-US" dirty="0"/>
            <a:t>What causes what</a:t>
          </a:r>
          <a:endParaRPr lang="en-GB" dirty="0"/>
        </a:p>
      </dgm:t>
    </dgm:pt>
    <dgm:pt modelId="{C2F86437-1FA7-4F34-8E8B-BD2599B64C56}" type="parTrans" cxnId="{B8AD6E41-6324-45A0-AA78-E749B291391D}">
      <dgm:prSet/>
      <dgm:spPr/>
      <dgm:t>
        <a:bodyPr/>
        <a:lstStyle/>
        <a:p>
          <a:endParaRPr lang="en-GB"/>
        </a:p>
      </dgm:t>
    </dgm:pt>
    <dgm:pt modelId="{367156B4-FC8D-4293-8D80-9B18F3DC371D}" type="sibTrans" cxnId="{B8AD6E41-6324-45A0-AA78-E749B291391D}">
      <dgm:prSet/>
      <dgm:spPr/>
      <dgm:t>
        <a:bodyPr/>
        <a:lstStyle/>
        <a:p>
          <a:endParaRPr lang="en-GB"/>
        </a:p>
      </dgm:t>
    </dgm:pt>
    <dgm:pt modelId="{DB127C3C-D7A2-4E85-AA21-A4EAFABA17EE}">
      <dgm:prSet phldrT="[Text]"/>
      <dgm:spPr/>
      <dgm:t>
        <a:bodyPr/>
        <a:lstStyle/>
        <a:p>
          <a:pPr>
            <a:lnSpc>
              <a:spcPct val="100000"/>
            </a:lnSpc>
          </a:pPr>
          <a:r>
            <a:rPr lang="en-US" dirty="0"/>
            <a:t>Moving Cs, Ms and Os and resolving circular arguments</a:t>
          </a:r>
          <a:endParaRPr lang="en-GB" dirty="0"/>
        </a:p>
      </dgm:t>
    </dgm:pt>
    <dgm:pt modelId="{82409608-7554-4E65-B898-20EAB8F07CF7}" type="parTrans" cxnId="{326AE610-01D6-41AD-BD44-5DBCD9D2D508}">
      <dgm:prSet/>
      <dgm:spPr/>
      <dgm:t>
        <a:bodyPr/>
        <a:lstStyle/>
        <a:p>
          <a:endParaRPr lang="en-GB"/>
        </a:p>
      </dgm:t>
    </dgm:pt>
    <dgm:pt modelId="{EB471BFA-BCDB-4EC1-B71F-CCCE172BE3F3}" type="sibTrans" cxnId="{326AE610-01D6-41AD-BD44-5DBCD9D2D508}">
      <dgm:prSet/>
      <dgm:spPr/>
      <dgm:t>
        <a:bodyPr/>
        <a:lstStyle/>
        <a:p>
          <a:endParaRPr lang="en-GB"/>
        </a:p>
      </dgm:t>
    </dgm:pt>
    <dgm:pt modelId="{FDD2587E-B354-4FDB-8FA4-4B89979F20B1}">
      <dgm:prSet phldrT="[Text]"/>
      <dgm:spPr/>
      <dgm:t>
        <a:bodyPr/>
        <a:lstStyle/>
        <a:p>
          <a:r>
            <a:rPr lang="en-US" dirty="0"/>
            <a:t>What theories to use</a:t>
          </a:r>
          <a:endParaRPr lang="en-GB" dirty="0"/>
        </a:p>
      </dgm:t>
    </dgm:pt>
    <dgm:pt modelId="{97E330B1-91AE-42E3-BAA1-E18B97BACC73}" type="parTrans" cxnId="{BE25F33F-9C31-4C9D-8DE7-67CE78FC4395}">
      <dgm:prSet/>
      <dgm:spPr/>
      <dgm:t>
        <a:bodyPr/>
        <a:lstStyle/>
        <a:p>
          <a:endParaRPr lang="en-GB"/>
        </a:p>
      </dgm:t>
    </dgm:pt>
    <dgm:pt modelId="{2FC49FFF-2B2D-4B61-B0A8-1C15CFA3AFA7}" type="sibTrans" cxnId="{BE25F33F-9C31-4C9D-8DE7-67CE78FC4395}">
      <dgm:prSet/>
      <dgm:spPr/>
      <dgm:t>
        <a:bodyPr/>
        <a:lstStyle/>
        <a:p>
          <a:endParaRPr lang="en-GB"/>
        </a:p>
      </dgm:t>
    </dgm:pt>
    <dgm:pt modelId="{16AE8F79-FED6-434C-BF72-C71756AF3756}">
      <dgm:prSet phldrT="[Text]"/>
      <dgm:spPr/>
      <dgm:t>
        <a:bodyPr/>
        <a:lstStyle/>
        <a:p>
          <a:pPr>
            <a:lnSpc>
              <a:spcPct val="100000"/>
            </a:lnSpc>
          </a:pPr>
          <a:r>
            <a:rPr lang="en-US" dirty="0"/>
            <a:t>Iterative ‘dipping in and out’ of literature against data</a:t>
          </a:r>
          <a:endParaRPr lang="en-GB" dirty="0"/>
        </a:p>
      </dgm:t>
    </dgm:pt>
    <dgm:pt modelId="{A115FFB6-0E5B-489C-ADB3-43F2FEF816C0}" type="parTrans" cxnId="{F56BEF07-DC49-47B1-AAEA-EEF19079906E}">
      <dgm:prSet/>
      <dgm:spPr/>
      <dgm:t>
        <a:bodyPr/>
        <a:lstStyle/>
        <a:p>
          <a:endParaRPr lang="en-GB"/>
        </a:p>
      </dgm:t>
    </dgm:pt>
    <dgm:pt modelId="{3C41C5BC-B519-4849-A864-0116E4917C47}" type="sibTrans" cxnId="{F56BEF07-DC49-47B1-AAEA-EEF19079906E}">
      <dgm:prSet/>
      <dgm:spPr/>
      <dgm:t>
        <a:bodyPr/>
        <a:lstStyle/>
        <a:p>
          <a:endParaRPr lang="en-GB"/>
        </a:p>
      </dgm:t>
    </dgm:pt>
    <dgm:pt modelId="{A9C19304-EA6A-4297-A2EE-C0020046F38C}" type="pres">
      <dgm:prSet presAssocID="{30B8D3EF-97E6-448C-ACBD-1CFF2E31244E}" presName="Name0" presStyleCnt="0">
        <dgm:presLayoutVars>
          <dgm:dir/>
          <dgm:animLvl val="lvl"/>
          <dgm:resizeHandles/>
        </dgm:presLayoutVars>
      </dgm:prSet>
      <dgm:spPr/>
    </dgm:pt>
    <dgm:pt modelId="{96F69A78-8CE3-4FFC-A9C4-AC9F558BA4CF}" type="pres">
      <dgm:prSet presAssocID="{4CFECF59-1AF5-4E9F-B761-8D3F7FD94DB2}" presName="linNode" presStyleCnt="0"/>
      <dgm:spPr/>
    </dgm:pt>
    <dgm:pt modelId="{A2670A1F-6E1C-4752-910B-8D3C0581E94E}" type="pres">
      <dgm:prSet presAssocID="{4CFECF59-1AF5-4E9F-B761-8D3F7FD94DB2}" presName="parentShp" presStyleLbl="node1" presStyleIdx="0" presStyleCnt="3">
        <dgm:presLayoutVars>
          <dgm:bulletEnabled val="1"/>
        </dgm:presLayoutVars>
      </dgm:prSet>
      <dgm:spPr/>
    </dgm:pt>
    <dgm:pt modelId="{74479AF7-DB88-49F7-822C-90637BF00D53}" type="pres">
      <dgm:prSet presAssocID="{4CFECF59-1AF5-4E9F-B761-8D3F7FD94DB2}" presName="childShp" presStyleLbl="bgAccFollowNode1" presStyleIdx="0" presStyleCnt="3">
        <dgm:presLayoutVars>
          <dgm:bulletEnabled val="1"/>
        </dgm:presLayoutVars>
      </dgm:prSet>
      <dgm:spPr/>
    </dgm:pt>
    <dgm:pt modelId="{B8B98588-5635-4C68-AD14-A0530B0D3021}" type="pres">
      <dgm:prSet presAssocID="{4A3DF805-8F1D-49EE-A383-477B4421CACD}" presName="spacing" presStyleCnt="0"/>
      <dgm:spPr/>
    </dgm:pt>
    <dgm:pt modelId="{5E0F5D2D-35EC-49BE-80F8-C71A6A60398F}" type="pres">
      <dgm:prSet presAssocID="{01B5EA71-B484-412B-A136-96F4CF817C1C}" presName="linNode" presStyleCnt="0"/>
      <dgm:spPr/>
    </dgm:pt>
    <dgm:pt modelId="{A5BD95B4-E71F-42DF-9D9C-32DA0CEE462A}" type="pres">
      <dgm:prSet presAssocID="{01B5EA71-B484-412B-A136-96F4CF817C1C}" presName="parentShp" presStyleLbl="node1" presStyleIdx="1" presStyleCnt="3">
        <dgm:presLayoutVars>
          <dgm:bulletEnabled val="1"/>
        </dgm:presLayoutVars>
      </dgm:prSet>
      <dgm:spPr/>
    </dgm:pt>
    <dgm:pt modelId="{DD1B13AA-2360-44B2-BE5F-F94D8E8E3A59}" type="pres">
      <dgm:prSet presAssocID="{01B5EA71-B484-412B-A136-96F4CF817C1C}" presName="childShp" presStyleLbl="bgAccFollowNode1" presStyleIdx="1" presStyleCnt="3">
        <dgm:presLayoutVars>
          <dgm:bulletEnabled val="1"/>
        </dgm:presLayoutVars>
      </dgm:prSet>
      <dgm:spPr/>
    </dgm:pt>
    <dgm:pt modelId="{C688E6C4-7656-426B-A95E-CC724CA8DBFB}" type="pres">
      <dgm:prSet presAssocID="{367156B4-FC8D-4293-8D80-9B18F3DC371D}" presName="spacing" presStyleCnt="0"/>
      <dgm:spPr/>
    </dgm:pt>
    <dgm:pt modelId="{75D40256-6983-4B29-BED6-6AB1685FAD1C}" type="pres">
      <dgm:prSet presAssocID="{FDD2587E-B354-4FDB-8FA4-4B89979F20B1}" presName="linNode" presStyleCnt="0"/>
      <dgm:spPr/>
    </dgm:pt>
    <dgm:pt modelId="{59B3BF6F-1EB4-4CDB-A785-2B0613C5BC56}" type="pres">
      <dgm:prSet presAssocID="{FDD2587E-B354-4FDB-8FA4-4B89979F20B1}" presName="parentShp" presStyleLbl="node1" presStyleIdx="2" presStyleCnt="3">
        <dgm:presLayoutVars>
          <dgm:bulletEnabled val="1"/>
        </dgm:presLayoutVars>
      </dgm:prSet>
      <dgm:spPr/>
    </dgm:pt>
    <dgm:pt modelId="{7FB0E0D8-A68C-4D97-B27C-D42445DF680E}" type="pres">
      <dgm:prSet presAssocID="{FDD2587E-B354-4FDB-8FA4-4B89979F20B1}" presName="childShp" presStyleLbl="bgAccFollowNode1" presStyleIdx="2" presStyleCnt="3">
        <dgm:presLayoutVars>
          <dgm:bulletEnabled val="1"/>
        </dgm:presLayoutVars>
      </dgm:prSet>
      <dgm:spPr/>
    </dgm:pt>
  </dgm:ptLst>
  <dgm:cxnLst>
    <dgm:cxn modelId="{8FB2CA05-BF12-4923-8B6D-FB0719FA1664}" type="presOf" srcId="{B900C110-081C-4F74-871F-EEE8251C1AE3}" destId="{74479AF7-DB88-49F7-822C-90637BF00D53}" srcOrd="0" destOrd="0" presId="urn:microsoft.com/office/officeart/2005/8/layout/vList6"/>
    <dgm:cxn modelId="{F56BEF07-DC49-47B1-AAEA-EEF19079906E}" srcId="{FDD2587E-B354-4FDB-8FA4-4B89979F20B1}" destId="{16AE8F79-FED6-434C-BF72-C71756AF3756}" srcOrd="0" destOrd="0" parTransId="{A115FFB6-0E5B-489C-ADB3-43F2FEF816C0}" sibTransId="{3C41C5BC-B519-4849-A864-0116E4917C47}"/>
    <dgm:cxn modelId="{C6BE020E-FB6A-4139-9C02-4A9316A78150}" srcId="{30B8D3EF-97E6-448C-ACBD-1CFF2E31244E}" destId="{4CFECF59-1AF5-4E9F-B761-8D3F7FD94DB2}" srcOrd="0" destOrd="0" parTransId="{C5442CDF-0BE9-4CEA-BE4A-30958C71D9B9}" sibTransId="{4A3DF805-8F1D-49EE-A383-477B4421CACD}"/>
    <dgm:cxn modelId="{326AE610-01D6-41AD-BD44-5DBCD9D2D508}" srcId="{01B5EA71-B484-412B-A136-96F4CF817C1C}" destId="{DB127C3C-D7A2-4E85-AA21-A4EAFABA17EE}" srcOrd="0" destOrd="0" parTransId="{82409608-7554-4E65-B898-20EAB8F07CF7}" sibTransId="{EB471BFA-BCDB-4EC1-B71F-CCCE172BE3F3}"/>
    <dgm:cxn modelId="{66C5B01A-313E-4CEC-93BC-5DB68A43BE3F}" type="presOf" srcId="{FDD2587E-B354-4FDB-8FA4-4B89979F20B1}" destId="{59B3BF6F-1EB4-4CDB-A785-2B0613C5BC56}" srcOrd="0" destOrd="0" presId="urn:microsoft.com/office/officeart/2005/8/layout/vList6"/>
    <dgm:cxn modelId="{BE25F33F-9C31-4C9D-8DE7-67CE78FC4395}" srcId="{30B8D3EF-97E6-448C-ACBD-1CFF2E31244E}" destId="{FDD2587E-B354-4FDB-8FA4-4B89979F20B1}" srcOrd="2" destOrd="0" parTransId="{97E330B1-91AE-42E3-BAA1-E18B97BACC73}" sibTransId="{2FC49FFF-2B2D-4B61-B0A8-1C15CFA3AFA7}"/>
    <dgm:cxn modelId="{E7DAA15D-BAB0-4FB7-9A5C-790AEEEBE655}" type="presOf" srcId="{4CFECF59-1AF5-4E9F-B761-8D3F7FD94DB2}" destId="{A2670A1F-6E1C-4752-910B-8D3C0581E94E}" srcOrd="0" destOrd="0" presId="urn:microsoft.com/office/officeart/2005/8/layout/vList6"/>
    <dgm:cxn modelId="{B8AD6E41-6324-45A0-AA78-E749B291391D}" srcId="{30B8D3EF-97E6-448C-ACBD-1CFF2E31244E}" destId="{01B5EA71-B484-412B-A136-96F4CF817C1C}" srcOrd="1" destOrd="0" parTransId="{C2F86437-1FA7-4F34-8E8B-BD2599B64C56}" sibTransId="{367156B4-FC8D-4293-8D80-9B18F3DC371D}"/>
    <dgm:cxn modelId="{A657E079-2236-46E9-BE98-5D64053C377A}" type="presOf" srcId="{16AE8F79-FED6-434C-BF72-C71756AF3756}" destId="{7FB0E0D8-A68C-4D97-B27C-D42445DF680E}" srcOrd="0" destOrd="0" presId="urn:microsoft.com/office/officeart/2005/8/layout/vList6"/>
    <dgm:cxn modelId="{F395B398-68DF-464F-9ED6-2080F7769400}" type="presOf" srcId="{01B5EA71-B484-412B-A136-96F4CF817C1C}" destId="{A5BD95B4-E71F-42DF-9D9C-32DA0CEE462A}" srcOrd="0" destOrd="0" presId="urn:microsoft.com/office/officeart/2005/8/layout/vList6"/>
    <dgm:cxn modelId="{67F7F1D2-7046-469F-8A69-0FC5A3E9593F}" type="presOf" srcId="{30B8D3EF-97E6-448C-ACBD-1CFF2E31244E}" destId="{A9C19304-EA6A-4297-A2EE-C0020046F38C}" srcOrd="0" destOrd="0" presId="urn:microsoft.com/office/officeart/2005/8/layout/vList6"/>
    <dgm:cxn modelId="{27D324F6-5A1E-4C95-AB7D-C1706A25B4FA}" srcId="{4CFECF59-1AF5-4E9F-B761-8D3F7FD94DB2}" destId="{B900C110-081C-4F74-871F-EEE8251C1AE3}" srcOrd="0" destOrd="0" parTransId="{2260B0F8-200E-476A-BE95-4B79E61F23BD}" sibTransId="{1F19E033-6701-482E-B615-F8D730E389D3}"/>
    <dgm:cxn modelId="{081D00FF-5D66-4056-A31B-87E060E07311}" type="presOf" srcId="{DB127C3C-D7A2-4E85-AA21-A4EAFABA17EE}" destId="{DD1B13AA-2360-44B2-BE5F-F94D8E8E3A59}" srcOrd="0" destOrd="0" presId="urn:microsoft.com/office/officeart/2005/8/layout/vList6"/>
    <dgm:cxn modelId="{D8A602AD-48E6-48CC-8C9C-9E128A2BE101}" type="presParOf" srcId="{A9C19304-EA6A-4297-A2EE-C0020046F38C}" destId="{96F69A78-8CE3-4FFC-A9C4-AC9F558BA4CF}" srcOrd="0" destOrd="0" presId="urn:microsoft.com/office/officeart/2005/8/layout/vList6"/>
    <dgm:cxn modelId="{D49797CA-1931-4CAB-B29F-4D9FBB482217}" type="presParOf" srcId="{96F69A78-8CE3-4FFC-A9C4-AC9F558BA4CF}" destId="{A2670A1F-6E1C-4752-910B-8D3C0581E94E}" srcOrd="0" destOrd="0" presId="urn:microsoft.com/office/officeart/2005/8/layout/vList6"/>
    <dgm:cxn modelId="{E58BF5EB-502F-4499-B3E3-5A3A9A0D5FA5}" type="presParOf" srcId="{96F69A78-8CE3-4FFC-A9C4-AC9F558BA4CF}" destId="{74479AF7-DB88-49F7-822C-90637BF00D53}" srcOrd="1" destOrd="0" presId="urn:microsoft.com/office/officeart/2005/8/layout/vList6"/>
    <dgm:cxn modelId="{E0C337F4-1626-4F09-9590-294608CC5CCB}" type="presParOf" srcId="{A9C19304-EA6A-4297-A2EE-C0020046F38C}" destId="{B8B98588-5635-4C68-AD14-A0530B0D3021}" srcOrd="1" destOrd="0" presId="urn:microsoft.com/office/officeart/2005/8/layout/vList6"/>
    <dgm:cxn modelId="{076B7FF0-63AD-45E5-B5AA-C15F644E20F2}" type="presParOf" srcId="{A9C19304-EA6A-4297-A2EE-C0020046F38C}" destId="{5E0F5D2D-35EC-49BE-80F8-C71A6A60398F}" srcOrd="2" destOrd="0" presId="urn:microsoft.com/office/officeart/2005/8/layout/vList6"/>
    <dgm:cxn modelId="{5E5868EF-52B3-41D2-A1BE-A1F003CF4533}" type="presParOf" srcId="{5E0F5D2D-35EC-49BE-80F8-C71A6A60398F}" destId="{A5BD95B4-E71F-42DF-9D9C-32DA0CEE462A}" srcOrd="0" destOrd="0" presId="urn:microsoft.com/office/officeart/2005/8/layout/vList6"/>
    <dgm:cxn modelId="{6168CF96-8412-4C48-BF28-2D6B34DFFA1E}" type="presParOf" srcId="{5E0F5D2D-35EC-49BE-80F8-C71A6A60398F}" destId="{DD1B13AA-2360-44B2-BE5F-F94D8E8E3A59}" srcOrd="1" destOrd="0" presId="urn:microsoft.com/office/officeart/2005/8/layout/vList6"/>
    <dgm:cxn modelId="{3CAA35A5-280C-4AA2-BE21-70FE5A1AC5D1}" type="presParOf" srcId="{A9C19304-EA6A-4297-A2EE-C0020046F38C}" destId="{C688E6C4-7656-426B-A95E-CC724CA8DBFB}" srcOrd="3" destOrd="0" presId="urn:microsoft.com/office/officeart/2005/8/layout/vList6"/>
    <dgm:cxn modelId="{8B1683FC-5BBD-4D0D-8379-90C486ECC894}" type="presParOf" srcId="{A9C19304-EA6A-4297-A2EE-C0020046F38C}" destId="{75D40256-6983-4B29-BED6-6AB1685FAD1C}" srcOrd="4" destOrd="0" presId="urn:microsoft.com/office/officeart/2005/8/layout/vList6"/>
    <dgm:cxn modelId="{2A4EAAB1-83A6-4941-847E-7148EF5A17A3}" type="presParOf" srcId="{75D40256-6983-4B29-BED6-6AB1685FAD1C}" destId="{59B3BF6F-1EB4-4CDB-A785-2B0613C5BC56}" srcOrd="0" destOrd="0" presId="urn:microsoft.com/office/officeart/2005/8/layout/vList6"/>
    <dgm:cxn modelId="{1C759D3A-7D90-4D1B-9456-2B302C77AA33}" type="presParOf" srcId="{75D40256-6983-4B29-BED6-6AB1685FAD1C}" destId="{7FB0E0D8-A68C-4D97-B27C-D42445DF680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45FD3-3D94-4275-93AE-AD3A2FD59874}">
      <dsp:nvSpPr>
        <dsp:cNvPr id="0" name=""/>
        <dsp:cNvSpPr/>
      </dsp:nvSpPr>
      <dsp:spPr>
        <a:xfrm>
          <a:off x="1465535" y="389712"/>
          <a:ext cx="2536229" cy="253661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71F91-7013-4EC4-8BC8-1056E860D74C}">
      <dsp:nvSpPr>
        <dsp:cNvPr id="0" name=""/>
        <dsp:cNvSpPr/>
      </dsp:nvSpPr>
      <dsp:spPr>
        <a:xfrm>
          <a:off x="2026125" y="1305507"/>
          <a:ext cx="1409333" cy="70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Phase 1</a:t>
          </a:r>
          <a:endParaRPr lang="en-GB" sz="2900" kern="1200" dirty="0"/>
        </a:p>
      </dsp:txBody>
      <dsp:txXfrm>
        <a:off x="2026125" y="1305507"/>
        <a:ext cx="1409333" cy="704498"/>
      </dsp:txXfrm>
    </dsp:sp>
    <dsp:sp modelId="{54819FEB-5E35-4425-841E-E405E489528E}">
      <dsp:nvSpPr>
        <dsp:cNvPr id="0" name=""/>
        <dsp:cNvSpPr/>
      </dsp:nvSpPr>
      <dsp:spPr>
        <a:xfrm>
          <a:off x="761106" y="1847186"/>
          <a:ext cx="2536229" cy="253661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2F9DA-8DF5-4EA6-B8B2-7E943DB39C1D}">
      <dsp:nvSpPr>
        <dsp:cNvPr id="0" name=""/>
        <dsp:cNvSpPr/>
      </dsp:nvSpPr>
      <dsp:spPr>
        <a:xfrm>
          <a:off x="1324554" y="2771412"/>
          <a:ext cx="1409333" cy="70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Phase 2</a:t>
          </a:r>
          <a:endParaRPr lang="en-GB" sz="2900" kern="1200" dirty="0"/>
        </a:p>
      </dsp:txBody>
      <dsp:txXfrm>
        <a:off x="1324554" y="2771412"/>
        <a:ext cx="1409333" cy="704498"/>
      </dsp:txXfrm>
    </dsp:sp>
    <dsp:sp modelId="{FC9795B3-DDB1-44D6-B419-2088180D54C0}">
      <dsp:nvSpPr>
        <dsp:cNvPr id="0" name=""/>
        <dsp:cNvSpPr/>
      </dsp:nvSpPr>
      <dsp:spPr>
        <a:xfrm>
          <a:off x="1646048" y="3479071"/>
          <a:ext cx="2179013" cy="217988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E2C8C-E261-47AE-B156-8440518C8C93}">
      <dsp:nvSpPr>
        <dsp:cNvPr id="0" name=""/>
        <dsp:cNvSpPr/>
      </dsp:nvSpPr>
      <dsp:spPr>
        <a:xfrm>
          <a:off x="2029459" y="4239424"/>
          <a:ext cx="1409333" cy="70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Phase 3</a:t>
          </a:r>
          <a:endParaRPr lang="en-GB" sz="2900" kern="1200" dirty="0"/>
        </a:p>
      </dsp:txBody>
      <dsp:txXfrm>
        <a:off x="2029459" y="4239424"/>
        <a:ext cx="1409333" cy="704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84296-2E81-4D18-9332-F53360988A64}">
      <dsp:nvSpPr>
        <dsp:cNvPr id="0" name=""/>
        <dsp:cNvSpPr/>
      </dsp:nvSpPr>
      <dsp:spPr>
        <a:xfrm>
          <a:off x="706914" y="0"/>
          <a:ext cx="8011702" cy="325401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A6FBB-2A8D-426C-8062-1284736BA925}">
      <dsp:nvSpPr>
        <dsp:cNvPr id="0" name=""/>
        <dsp:cNvSpPr/>
      </dsp:nvSpPr>
      <dsp:spPr>
        <a:xfrm>
          <a:off x="319400" y="976205"/>
          <a:ext cx="2827659" cy="130160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Theory gleaning (documents, architects)</a:t>
          </a:r>
        </a:p>
        <a:p>
          <a:pPr marL="0" lvl="0" indent="0" algn="ctr" defTabSz="711200">
            <a:lnSpc>
              <a:spcPct val="90000"/>
            </a:lnSpc>
            <a:spcBef>
              <a:spcPct val="0"/>
            </a:spcBef>
            <a:spcAft>
              <a:spcPct val="35000"/>
            </a:spcAft>
            <a:buNone/>
          </a:pPr>
          <a:r>
            <a:rPr lang="en-US" sz="1600" kern="1200" dirty="0"/>
            <a:t>HMIS data quality</a:t>
          </a:r>
        </a:p>
        <a:p>
          <a:pPr marL="0" lvl="0" indent="0" algn="ctr" defTabSz="711200">
            <a:lnSpc>
              <a:spcPct val="90000"/>
            </a:lnSpc>
            <a:spcBef>
              <a:spcPct val="0"/>
            </a:spcBef>
            <a:spcAft>
              <a:spcPct val="35000"/>
            </a:spcAft>
            <a:buNone/>
          </a:pPr>
          <a:r>
            <a:rPr lang="en-US" sz="1600" kern="1200" dirty="0"/>
            <a:t>Literature</a:t>
          </a:r>
          <a:endParaRPr lang="en-GB" sz="1600" kern="1200" dirty="0"/>
        </a:p>
      </dsp:txBody>
      <dsp:txXfrm>
        <a:off x="382939" y="1039744"/>
        <a:ext cx="2700581" cy="1174528"/>
      </dsp:txXfrm>
    </dsp:sp>
    <dsp:sp modelId="{3796119F-5027-496D-B19D-5BCE34149AEB}">
      <dsp:nvSpPr>
        <dsp:cNvPr id="0" name=""/>
        <dsp:cNvSpPr/>
      </dsp:nvSpPr>
      <dsp:spPr>
        <a:xfrm>
          <a:off x="3298936" y="976205"/>
          <a:ext cx="2827659" cy="130160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Leeds meeting: capacity on RE and IWT</a:t>
          </a:r>
        </a:p>
      </dsp:txBody>
      <dsp:txXfrm>
        <a:off x="3362475" y="1039744"/>
        <a:ext cx="2700581" cy="1174528"/>
      </dsp:txXfrm>
    </dsp:sp>
    <dsp:sp modelId="{32315AC7-5262-49E4-A88E-3EFBE5011FD4}">
      <dsp:nvSpPr>
        <dsp:cNvPr id="0" name=""/>
        <dsp:cNvSpPr/>
      </dsp:nvSpPr>
      <dsp:spPr>
        <a:xfrm>
          <a:off x="6278472" y="976205"/>
          <a:ext cx="2827659" cy="130160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Step - down capacity workshops in Enugu</a:t>
          </a:r>
          <a:endParaRPr lang="en-GB" sz="1600" kern="1200" dirty="0"/>
        </a:p>
        <a:p>
          <a:pPr marL="0" lvl="0" algn="ctr" defTabSz="844550">
            <a:lnSpc>
              <a:spcPct val="90000"/>
            </a:lnSpc>
            <a:spcBef>
              <a:spcPct val="0"/>
            </a:spcBef>
            <a:spcAft>
              <a:spcPct val="35000"/>
            </a:spcAft>
            <a:buNone/>
          </a:pPr>
          <a:endParaRPr lang="en-GB" sz="1600" kern="1200" dirty="0"/>
        </a:p>
      </dsp:txBody>
      <dsp:txXfrm>
        <a:off x="6342011" y="1039744"/>
        <a:ext cx="2700581" cy="1174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0359B-1E80-4027-82CF-159BC274E981}">
      <dsp:nvSpPr>
        <dsp:cNvPr id="0" name=""/>
        <dsp:cNvSpPr/>
      </dsp:nvSpPr>
      <dsp:spPr>
        <a:xfrm>
          <a:off x="6001944" y="3808523"/>
          <a:ext cx="3522830" cy="179224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5 groups over 4 weeks</a:t>
          </a:r>
          <a:endParaRPr lang="en-GB" sz="2000" kern="1200" dirty="0"/>
        </a:p>
        <a:p>
          <a:pPr marL="228600" lvl="1" indent="-228600" algn="l" defTabSz="889000">
            <a:lnSpc>
              <a:spcPct val="90000"/>
            </a:lnSpc>
            <a:spcBef>
              <a:spcPct val="0"/>
            </a:spcBef>
            <a:spcAft>
              <a:spcPct val="15000"/>
            </a:spcAft>
            <a:buChar char="•"/>
          </a:pPr>
          <a:r>
            <a:rPr lang="en-US" sz="2000" kern="1200" dirty="0"/>
            <a:t>2-day workshop (Enugu, Feb’17)</a:t>
          </a:r>
          <a:endParaRPr lang="en-GB" sz="2000" kern="1200" dirty="0"/>
        </a:p>
        <a:p>
          <a:pPr marL="228600" lvl="1" indent="-228600" algn="l" defTabSz="889000">
            <a:lnSpc>
              <a:spcPct val="90000"/>
            </a:lnSpc>
            <a:spcBef>
              <a:spcPct val="0"/>
            </a:spcBef>
            <a:spcAft>
              <a:spcPct val="15000"/>
            </a:spcAft>
            <a:buChar char="•"/>
          </a:pPr>
          <a:endParaRPr lang="en-GB" sz="2000" kern="1200" dirty="0"/>
        </a:p>
      </dsp:txBody>
      <dsp:txXfrm>
        <a:off x="7098164" y="4295955"/>
        <a:ext cx="2387241" cy="1265444"/>
      </dsp:txXfrm>
    </dsp:sp>
    <dsp:sp modelId="{0B37182A-E58D-468B-9549-2C2702AF20FE}">
      <dsp:nvSpPr>
        <dsp:cNvPr id="0" name=""/>
        <dsp:cNvSpPr/>
      </dsp:nvSpPr>
      <dsp:spPr>
        <a:xfrm>
          <a:off x="955838" y="3808523"/>
          <a:ext cx="2766780" cy="179224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15 themes</a:t>
          </a:r>
          <a:endParaRPr lang="en-GB" sz="2000" kern="1200" dirty="0"/>
        </a:p>
        <a:p>
          <a:pPr marL="228600" lvl="1" indent="-228600" algn="l" defTabSz="889000">
            <a:lnSpc>
              <a:spcPct val="90000"/>
            </a:lnSpc>
            <a:spcBef>
              <a:spcPct val="0"/>
            </a:spcBef>
            <a:spcAft>
              <a:spcPct val="15000"/>
            </a:spcAft>
            <a:buChar char="•"/>
          </a:pPr>
          <a:r>
            <a:rPr lang="en-US" sz="2000" kern="1200" dirty="0"/>
            <a:t>8 PTs</a:t>
          </a:r>
          <a:endParaRPr lang="en-GB" sz="2000" kern="1200" dirty="0"/>
        </a:p>
      </dsp:txBody>
      <dsp:txXfrm>
        <a:off x="995208" y="4295955"/>
        <a:ext cx="1858006" cy="1265444"/>
      </dsp:txXfrm>
    </dsp:sp>
    <dsp:sp modelId="{8FF6522E-EA1B-49FF-AA9E-33DA63B57653}">
      <dsp:nvSpPr>
        <dsp:cNvPr id="0" name=""/>
        <dsp:cNvSpPr/>
      </dsp:nvSpPr>
      <dsp:spPr>
        <a:xfrm>
          <a:off x="6077464" y="55416"/>
          <a:ext cx="3201579" cy="179224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96 IDIs</a:t>
          </a:r>
          <a:endParaRPr lang="en-GB" sz="2000" kern="1200" dirty="0"/>
        </a:p>
        <a:p>
          <a:pPr marL="228600" lvl="1" indent="-228600" algn="l" defTabSz="889000">
            <a:lnSpc>
              <a:spcPct val="90000"/>
            </a:lnSpc>
            <a:spcBef>
              <a:spcPct val="0"/>
            </a:spcBef>
            <a:spcAft>
              <a:spcPct val="15000"/>
            </a:spcAft>
            <a:buChar char="•"/>
          </a:pPr>
          <a:r>
            <a:rPr lang="en-US" sz="2000" kern="1200" dirty="0"/>
            <a:t>Costing data</a:t>
          </a:r>
          <a:endParaRPr lang="en-GB" sz="2000" kern="1200" dirty="0"/>
        </a:p>
        <a:p>
          <a:pPr marL="228600" lvl="1" indent="-228600" algn="l" defTabSz="889000">
            <a:lnSpc>
              <a:spcPct val="90000"/>
            </a:lnSpc>
            <a:spcBef>
              <a:spcPct val="0"/>
            </a:spcBef>
            <a:spcAft>
              <a:spcPct val="15000"/>
            </a:spcAft>
            <a:buChar char="•"/>
          </a:pPr>
          <a:r>
            <a:rPr lang="en-US" sz="2000" kern="1200" dirty="0"/>
            <a:t>Survey</a:t>
          </a:r>
          <a:endParaRPr lang="en-GB" sz="2000" kern="1200" dirty="0"/>
        </a:p>
      </dsp:txBody>
      <dsp:txXfrm>
        <a:off x="7077308" y="94786"/>
        <a:ext cx="2162365" cy="1265444"/>
      </dsp:txXfrm>
    </dsp:sp>
    <dsp:sp modelId="{ACC6FF5D-5CC1-42CD-978E-C1C6FF7B4F15}">
      <dsp:nvSpPr>
        <dsp:cNvPr id="0" name=""/>
        <dsp:cNvSpPr/>
      </dsp:nvSpPr>
      <dsp:spPr>
        <a:xfrm>
          <a:off x="955838" y="55416"/>
          <a:ext cx="2766780" cy="1792246"/>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Empirical + theoretical </a:t>
          </a:r>
          <a:endParaRPr lang="en-GB" sz="2000" kern="1200" dirty="0"/>
        </a:p>
      </dsp:txBody>
      <dsp:txXfrm>
        <a:off x="995208" y="94786"/>
        <a:ext cx="1858006" cy="1265444"/>
      </dsp:txXfrm>
    </dsp:sp>
    <dsp:sp modelId="{4AA2E140-052E-44D5-89D2-AE120A798609}">
      <dsp:nvSpPr>
        <dsp:cNvPr id="0" name=""/>
        <dsp:cNvSpPr/>
      </dsp:nvSpPr>
      <dsp:spPr>
        <a:xfrm>
          <a:off x="2529702" y="319243"/>
          <a:ext cx="2425133" cy="2425133"/>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In-depth literature review</a:t>
          </a:r>
          <a:endParaRPr lang="en-GB" sz="2200" kern="1200" dirty="0"/>
        </a:p>
      </dsp:txBody>
      <dsp:txXfrm>
        <a:off x="3240007" y="1029548"/>
        <a:ext cx="1714828" cy="1714828"/>
      </dsp:txXfrm>
    </dsp:sp>
    <dsp:sp modelId="{A69F9EA7-198F-4289-80F2-D2A42BC1810B}">
      <dsp:nvSpPr>
        <dsp:cNvPr id="0" name=""/>
        <dsp:cNvSpPr/>
      </dsp:nvSpPr>
      <dsp:spPr>
        <a:xfrm rot="5400000">
          <a:off x="5066851" y="319243"/>
          <a:ext cx="2425133" cy="2425133"/>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Larger data collection</a:t>
          </a:r>
          <a:endParaRPr lang="en-GB" sz="2200" kern="1200" dirty="0"/>
        </a:p>
      </dsp:txBody>
      <dsp:txXfrm rot="-5400000">
        <a:off x="5066851" y="1029548"/>
        <a:ext cx="1714828" cy="1714828"/>
      </dsp:txXfrm>
    </dsp:sp>
    <dsp:sp modelId="{967848B5-F860-4232-84E1-2332167B17F5}">
      <dsp:nvSpPr>
        <dsp:cNvPr id="0" name=""/>
        <dsp:cNvSpPr/>
      </dsp:nvSpPr>
      <dsp:spPr>
        <a:xfrm rot="10800000">
          <a:off x="5066851" y="2856392"/>
          <a:ext cx="2425133" cy="2425133"/>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Data analysis</a:t>
          </a:r>
          <a:endParaRPr lang="en-GB" sz="2200" kern="1200" dirty="0"/>
        </a:p>
      </dsp:txBody>
      <dsp:txXfrm rot="10800000">
        <a:off x="5066851" y="2856392"/>
        <a:ext cx="1714828" cy="1714828"/>
      </dsp:txXfrm>
    </dsp:sp>
    <dsp:sp modelId="{BBE28680-F8AA-4AE8-B963-2E667D4C5CB1}">
      <dsp:nvSpPr>
        <dsp:cNvPr id="0" name=""/>
        <dsp:cNvSpPr/>
      </dsp:nvSpPr>
      <dsp:spPr>
        <a:xfrm rot="16200000">
          <a:off x="2529702" y="2856392"/>
          <a:ext cx="2425133" cy="2425133"/>
        </a:xfrm>
        <a:prstGeom prst="pieWedg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PTs developed</a:t>
          </a:r>
          <a:endParaRPr lang="en-GB" sz="2200" kern="1200" dirty="0"/>
        </a:p>
      </dsp:txBody>
      <dsp:txXfrm rot="5400000">
        <a:off x="3240007" y="2856392"/>
        <a:ext cx="1714828" cy="1714828"/>
      </dsp:txXfrm>
    </dsp:sp>
    <dsp:sp modelId="{11694115-7985-4B73-9A34-6248E810F8D1}">
      <dsp:nvSpPr>
        <dsp:cNvPr id="0" name=""/>
        <dsp:cNvSpPr/>
      </dsp:nvSpPr>
      <dsp:spPr>
        <a:xfrm>
          <a:off x="4592186" y="2296315"/>
          <a:ext cx="837315" cy="728100"/>
        </a:xfrm>
        <a:prstGeom prst="circular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C4408-D913-4900-B7DE-27EF58BD4332}">
      <dsp:nvSpPr>
        <dsp:cNvPr id="0" name=""/>
        <dsp:cNvSpPr/>
      </dsp:nvSpPr>
      <dsp:spPr>
        <a:xfrm rot="10800000">
          <a:off x="4592186" y="2576354"/>
          <a:ext cx="837315" cy="728100"/>
        </a:xfrm>
        <a:prstGeom prst="circular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8E0C4-FF40-4013-8D12-0DC1FB9290E3}">
      <dsp:nvSpPr>
        <dsp:cNvPr id="0" name=""/>
        <dsp:cNvSpPr/>
      </dsp:nvSpPr>
      <dsp:spPr>
        <a:xfrm>
          <a:off x="923633" y="2779"/>
          <a:ext cx="2328453" cy="139707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Multiple and regular meetings (e.g. Feb 2019)</a:t>
          </a:r>
          <a:endParaRPr lang="en-GB" sz="2000" kern="1200" dirty="0"/>
        </a:p>
      </dsp:txBody>
      <dsp:txXfrm>
        <a:off x="923633" y="2779"/>
        <a:ext cx="2328453" cy="1397071"/>
      </dsp:txXfrm>
    </dsp:sp>
    <dsp:sp modelId="{AA2E9BD0-11D4-43B3-A289-B269814E3677}">
      <dsp:nvSpPr>
        <dsp:cNvPr id="0" name=""/>
        <dsp:cNvSpPr/>
      </dsp:nvSpPr>
      <dsp:spPr>
        <a:xfrm>
          <a:off x="923633" y="1632697"/>
          <a:ext cx="2328453" cy="139707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Smaller-scale (39 IDIs, 4 FGDs) but deeper</a:t>
          </a:r>
          <a:endParaRPr lang="en-GB" sz="2000" kern="1200" dirty="0"/>
        </a:p>
      </dsp:txBody>
      <dsp:txXfrm>
        <a:off x="923633" y="1632697"/>
        <a:ext cx="2328453" cy="1397071"/>
      </dsp:txXfrm>
    </dsp:sp>
    <dsp:sp modelId="{F3582E34-FC8C-438C-B076-6B0EE0BC2A64}">
      <dsp:nvSpPr>
        <dsp:cNvPr id="0" name=""/>
        <dsp:cNvSpPr/>
      </dsp:nvSpPr>
      <dsp:spPr>
        <a:xfrm>
          <a:off x="923633" y="3262614"/>
          <a:ext cx="2328453" cy="139707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Substantive theories in the ‘social lab’</a:t>
          </a:r>
          <a:endParaRPr lang="en-GB" sz="2000" kern="1200" dirty="0"/>
        </a:p>
      </dsp:txBody>
      <dsp:txXfrm>
        <a:off x="923633" y="3262614"/>
        <a:ext cx="2328453" cy="1397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9AF7-DB88-49F7-822C-90637BF00D53}">
      <dsp:nvSpPr>
        <dsp:cNvPr id="0" name=""/>
        <dsp:cNvSpPr/>
      </dsp:nvSpPr>
      <dsp:spPr>
        <a:xfrm>
          <a:off x="3341171" y="0"/>
          <a:ext cx="5011756" cy="119263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Comparing CMOs with empirical HS literature vs. engaging with substantive theories at MRT</a:t>
          </a:r>
          <a:endParaRPr lang="en-GB" sz="1900" kern="1200" dirty="0"/>
        </a:p>
      </dsp:txBody>
      <dsp:txXfrm>
        <a:off x="3341171" y="149079"/>
        <a:ext cx="4564519" cy="894474"/>
      </dsp:txXfrm>
    </dsp:sp>
    <dsp:sp modelId="{A2670A1F-6E1C-4752-910B-8D3C0581E94E}">
      <dsp:nvSpPr>
        <dsp:cNvPr id="0" name=""/>
        <dsp:cNvSpPr/>
      </dsp:nvSpPr>
      <dsp:spPr>
        <a:xfrm>
          <a:off x="0" y="0"/>
          <a:ext cx="3341171" cy="119263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Levels of abstraction</a:t>
          </a:r>
          <a:endParaRPr lang="en-GB" sz="3500" kern="1200" dirty="0"/>
        </a:p>
      </dsp:txBody>
      <dsp:txXfrm>
        <a:off x="58219" y="58219"/>
        <a:ext cx="3224733" cy="1076194"/>
      </dsp:txXfrm>
    </dsp:sp>
    <dsp:sp modelId="{DD1B13AA-2360-44B2-BE5F-F94D8E8E3A59}">
      <dsp:nvSpPr>
        <dsp:cNvPr id="0" name=""/>
        <dsp:cNvSpPr/>
      </dsp:nvSpPr>
      <dsp:spPr>
        <a:xfrm>
          <a:off x="3341171" y="1311895"/>
          <a:ext cx="5011756" cy="119263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Moving Cs, Ms and Os and resolving circular arguments</a:t>
          </a:r>
          <a:endParaRPr lang="en-GB" sz="1900" kern="1200" dirty="0"/>
        </a:p>
      </dsp:txBody>
      <dsp:txXfrm>
        <a:off x="3341171" y="1460974"/>
        <a:ext cx="4564519" cy="894474"/>
      </dsp:txXfrm>
    </dsp:sp>
    <dsp:sp modelId="{A5BD95B4-E71F-42DF-9D9C-32DA0CEE462A}">
      <dsp:nvSpPr>
        <dsp:cNvPr id="0" name=""/>
        <dsp:cNvSpPr/>
      </dsp:nvSpPr>
      <dsp:spPr>
        <a:xfrm>
          <a:off x="0" y="1311895"/>
          <a:ext cx="3341171" cy="119263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What causes what</a:t>
          </a:r>
          <a:endParaRPr lang="en-GB" sz="3500" kern="1200" dirty="0"/>
        </a:p>
      </dsp:txBody>
      <dsp:txXfrm>
        <a:off x="58219" y="1370114"/>
        <a:ext cx="3224733" cy="1076194"/>
      </dsp:txXfrm>
    </dsp:sp>
    <dsp:sp modelId="{7FB0E0D8-A68C-4D97-B27C-D42445DF680E}">
      <dsp:nvSpPr>
        <dsp:cNvPr id="0" name=""/>
        <dsp:cNvSpPr/>
      </dsp:nvSpPr>
      <dsp:spPr>
        <a:xfrm>
          <a:off x="3341171" y="2623790"/>
          <a:ext cx="5011756" cy="1192632"/>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Iterative ‘dipping in and out’ of literature against data</a:t>
          </a:r>
          <a:endParaRPr lang="en-GB" sz="1900" kern="1200" dirty="0"/>
        </a:p>
      </dsp:txBody>
      <dsp:txXfrm>
        <a:off x="3341171" y="2772869"/>
        <a:ext cx="4564519" cy="894474"/>
      </dsp:txXfrm>
    </dsp:sp>
    <dsp:sp modelId="{59B3BF6F-1EB4-4CDB-A785-2B0613C5BC56}">
      <dsp:nvSpPr>
        <dsp:cNvPr id="0" name=""/>
        <dsp:cNvSpPr/>
      </dsp:nvSpPr>
      <dsp:spPr>
        <a:xfrm>
          <a:off x="0" y="2623790"/>
          <a:ext cx="3341171" cy="119263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What theories to use</a:t>
          </a:r>
          <a:endParaRPr lang="en-GB" sz="3500" kern="1200" dirty="0"/>
        </a:p>
      </dsp:txBody>
      <dsp:txXfrm>
        <a:off x="58219" y="2682009"/>
        <a:ext cx="3224733" cy="10761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F10A41EB-BDF6-42A4-99A1-E8D713B89423}" type="slidenum">
              <a:rPr lang="en-US"/>
              <a:pPr>
                <a:defRPr/>
              </a:pPr>
              <a:t>‹#›</a:t>
            </a:fld>
            <a:endParaRPr lang="en-US"/>
          </a:p>
        </p:txBody>
      </p:sp>
    </p:spTree>
    <p:extLst>
      <p:ext uri="{BB962C8B-B14F-4D97-AF65-F5344CB8AC3E}">
        <p14:creationId xmlns:p14="http://schemas.microsoft.com/office/powerpoint/2010/main" val="2955809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8212" tIns="44106" rIns="88212" bIns="44106"/>
          <a:lstStyle/>
          <a:p>
            <a:r>
              <a:rPr lang="en-GB" dirty="0"/>
              <a:t>One component of SURE-P focused on improving maternal and child health, and was implemented in selected Nigerian States in clusters comprising 3-4 PHC facilities and one referral hospital </a:t>
            </a:r>
            <a:r>
              <a:rPr lang="en-GB" i="1" dirty="0"/>
              <a:t>(12-21 facilities within each of 9 States, out of total 36 States having 1,000-4,000 facilities)</a:t>
            </a:r>
          </a:p>
        </p:txBody>
      </p:sp>
      <p:sp>
        <p:nvSpPr>
          <p:cNvPr id="4" name="Slide Number Placeholder 3"/>
          <p:cNvSpPr>
            <a:spLocks noGrp="1"/>
          </p:cNvSpPr>
          <p:nvPr>
            <p:ph type="sldNum" sz="quarter" idx="10"/>
          </p:nvPr>
        </p:nvSpPr>
        <p:spPr/>
        <p:txBody>
          <a:bodyPr lIns="88212" tIns="44106" rIns="88212" bIns="44106"/>
          <a:lstStyle/>
          <a:p>
            <a:pPr>
              <a:defRPr/>
            </a:pPr>
            <a:fld id="{B591B661-D2AF-4996-84D1-9A78871E95A5}" type="slidenum">
              <a:rPr lang="en-GB" smtClean="0"/>
              <a:pPr>
                <a:defRPr/>
              </a:pPr>
              <a:t>3</a:t>
            </a:fld>
            <a:endParaRPr lang="en-GB"/>
          </a:p>
        </p:txBody>
      </p:sp>
    </p:spTree>
    <p:extLst>
      <p:ext uri="{BB962C8B-B14F-4D97-AF65-F5344CB8AC3E}">
        <p14:creationId xmlns:p14="http://schemas.microsoft.com/office/powerpoint/2010/main" val="205776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a:prstGeom prst="rect">
            <a:avLst/>
          </a:prstGeom>
          <a:noFill/>
          <a:ln w="12700">
            <a:solidFill>
              <a:prstClr val="black"/>
            </a:solidFill>
          </a:ln>
        </p:spPr>
      </p:sp>
      <p:sp>
        <p:nvSpPr>
          <p:cNvPr id="3" name="Notes Placeholder 2"/>
          <p:cNvSpPr>
            <a:spLocks noGrp="1"/>
          </p:cNvSpPr>
          <p:nvPr>
            <p:ph type="body" idx="1"/>
          </p:nvPr>
        </p:nvSpPr>
        <p:spPr>
          <a:xfrm>
            <a:off x="993281" y="3271212"/>
            <a:ext cx="7940079" cy="2677135"/>
          </a:xfrm>
          <a:prstGeom prst="rect">
            <a:avLst/>
          </a:prstGeom>
        </p:spPr>
        <p:txBody>
          <a:bodyPr lIns="88212" tIns="44106" rIns="88212" bIns="44106"/>
          <a:lstStyle/>
          <a:p>
            <a:endParaRPr lang="en-GB" dirty="0"/>
          </a:p>
        </p:txBody>
      </p:sp>
    </p:spTree>
    <p:extLst>
      <p:ext uri="{BB962C8B-B14F-4D97-AF65-F5344CB8AC3E}">
        <p14:creationId xmlns:p14="http://schemas.microsoft.com/office/powerpoint/2010/main" val="366184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8212" tIns="44106" rIns="88212" bIns="44106"/>
          <a:lstStyle/>
          <a:p>
            <a:endParaRPr lang="en-GB" dirty="0"/>
          </a:p>
        </p:txBody>
      </p:sp>
      <p:sp>
        <p:nvSpPr>
          <p:cNvPr id="4" name="Slide Number Placeholder 3"/>
          <p:cNvSpPr>
            <a:spLocks noGrp="1"/>
          </p:cNvSpPr>
          <p:nvPr>
            <p:ph type="sldNum" sz="quarter" idx="10"/>
          </p:nvPr>
        </p:nvSpPr>
        <p:spPr/>
        <p:txBody>
          <a:bodyPr lIns="88212" tIns="44106" rIns="88212" bIns="44106"/>
          <a:lstStyle/>
          <a:p>
            <a:pPr>
              <a:defRPr/>
            </a:pPr>
            <a:fld id="{B591B661-D2AF-4996-84D1-9A78871E95A5}" type="slidenum">
              <a:rPr lang="en-GB" smtClean="0"/>
              <a:pPr>
                <a:defRPr/>
              </a:pPr>
              <a:t>5</a:t>
            </a:fld>
            <a:endParaRPr lang="en-GB"/>
          </a:p>
        </p:txBody>
      </p:sp>
    </p:spTree>
    <p:extLst>
      <p:ext uri="{BB962C8B-B14F-4D97-AF65-F5344CB8AC3E}">
        <p14:creationId xmlns:p14="http://schemas.microsoft.com/office/powerpoint/2010/main" val="331153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B591B661-D2AF-4996-84D1-9A78871E95A5}" type="slidenum">
              <a:rPr lang="en-GB" smtClean="0"/>
              <a:pPr>
                <a:defRPr/>
              </a:pPr>
              <a:t>6</a:t>
            </a:fld>
            <a:endParaRPr lang="en-GB"/>
          </a:p>
        </p:txBody>
      </p:sp>
    </p:spTree>
    <p:extLst>
      <p:ext uri="{BB962C8B-B14F-4D97-AF65-F5344CB8AC3E}">
        <p14:creationId xmlns:p14="http://schemas.microsoft.com/office/powerpoint/2010/main" val="78280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B591B661-D2AF-4996-84D1-9A78871E95A5}" type="slidenum">
              <a:rPr lang="en-GB" smtClean="0"/>
              <a:pPr>
                <a:defRPr/>
              </a:pPr>
              <a:t>7</a:t>
            </a:fld>
            <a:endParaRPr lang="en-GB"/>
          </a:p>
        </p:txBody>
      </p:sp>
    </p:spTree>
    <p:extLst>
      <p:ext uri="{BB962C8B-B14F-4D97-AF65-F5344CB8AC3E}">
        <p14:creationId xmlns:p14="http://schemas.microsoft.com/office/powerpoint/2010/main" val="143284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6635080" cy="648072"/>
          </a:xfrm>
          <a:prstGeom prst="rect">
            <a:avLst/>
          </a:prstGeom>
        </p:spPr>
        <p:txBody>
          <a:bodyPr vert="horz"/>
          <a:lstStyle>
            <a:lvl1pPr algn="l">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sz="2400"/>
            </a:lvl1pPr>
            <a:lvl2pPr>
              <a:defRPr sz="2200"/>
            </a:lvl2pPr>
            <a:lvl3pPr>
              <a:defRPr sz="2000"/>
            </a:lvl3pPr>
            <a:lvl4pPr>
              <a:defRPr sz="18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E767290F-ED83-4826-A58F-3C097C49FD0E}"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6779096" cy="648072"/>
          </a:xfrm>
          <a:prstGeom prst="rect">
            <a:avLst/>
          </a:prstGeom>
        </p:spPr>
        <p:txBody>
          <a:bodyPr vert="horz"/>
          <a:lstStyle>
            <a:lvl1pPr algn="l">
              <a:defRPr sz="3200"/>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6923112" cy="720080"/>
          </a:xfrm>
          <a:prstGeom prst="rect">
            <a:avLst/>
          </a:prstGeom>
        </p:spPr>
        <p:txBody>
          <a:bodyPr vert="horz"/>
          <a:lstStyle>
            <a:lvl1pPr algn="l">
              <a:defRPr sz="3200"/>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1"/>
          <p:cNvSpPr>
            <a:spLocks noGrp="1"/>
          </p:cNvSpPr>
          <p:nvPr>
            <p:ph type="sldNum" sz="quarter" idx="10"/>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624736" cy="648072"/>
          </a:xfrm>
          <a:prstGeom prst="rect">
            <a:avLst/>
          </a:prstGeom>
        </p:spPr>
        <p:txBody>
          <a:bodyPr vert="horz"/>
          <a:lstStyle>
            <a:lvl1pPr algn="l">
              <a:defRPr sz="3200"/>
            </a:lvl1pPr>
          </a:lstStyle>
          <a:p>
            <a:r>
              <a:rPr lang="en-GB" dirty="0"/>
              <a:t>Click to edit Master title style</a:t>
            </a:r>
            <a:endParaRPr lang="en-US" dirty="0"/>
          </a:p>
        </p:txBody>
      </p:sp>
      <p:sp>
        <p:nvSpPr>
          <p:cNvPr id="3"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035607"/>
            <a:ext cx="3008313" cy="1162050"/>
          </a:xfrm>
          <a:prstGeom prst="rect">
            <a:avLst/>
          </a:prstGeom>
        </p:spPr>
        <p:txBody>
          <a:bodyPr vert="horz"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1052736"/>
            <a:ext cx="5111750" cy="5073427"/>
          </a:xfrm>
          <a:prstGeom prst="rect">
            <a:avLst/>
          </a:prstGeom>
        </p:spPr>
        <p:txBody>
          <a:bodyPr vert="horz"/>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204864"/>
            <a:ext cx="3008313" cy="3921299"/>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4249" y="5310534"/>
            <a:ext cx="5486400" cy="566738"/>
          </a:xfrm>
          <a:prstGeom prst="rect">
            <a:avLst/>
          </a:prstGeom>
        </p:spPr>
        <p:txBody>
          <a:bodyPr vert="horz"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1792288" y="1124743"/>
            <a:ext cx="5486400" cy="4032449"/>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74249" y="5877272"/>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7120_CIHM_powerpoint_template_v2_inside.jpg"/>
          <p:cNvPicPr>
            <a:picLocks noChangeAspect="1"/>
          </p:cNvPicPr>
          <p:nvPr userDrawn="1"/>
        </p:nvPicPr>
        <p:blipFill rotWithShape="1">
          <a:blip r:embed="rId10"/>
          <a:srcRect l="75987" b="86749"/>
          <a:stretch/>
        </p:blipFill>
        <p:spPr bwMode="auto">
          <a:xfrm>
            <a:off x="7308304" y="0"/>
            <a:ext cx="1835696" cy="759715"/>
          </a:xfrm>
          <a:prstGeom prst="rect">
            <a:avLst/>
          </a:prstGeom>
          <a:noFill/>
          <a:ln w="9525">
            <a:noFill/>
            <a:miter lim="800000"/>
            <a:headEnd/>
            <a:tailEnd/>
          </a:ln>
        </p:spPr>
      </p:pic>
      <p:cxnSp>
        <p:nvCxnSpPr>
          <p:cNvPr id="3" name="Straight Connector 2"/>
          <p:cNvCxnSpPr/>
          <p:nvPr userDrawn="1"/>
        </p:nvCxnSpPr>
        <p:spPr bwMode="auto">
          <a:xfrm>
            <a:off x="107504" y="980728"/>
            <a:ext cx="89289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Slide Number Placeholder 1"/>
          <p:cNvSpPr>
            <a:spLocks noGrp="1"/>
          </p:cNvSpPr>
          <p:nvPr>
            <p:ph type="sldNum" sz="quarter" idx="4"/>
          </p:nvPr>
        </p:nvSpPr>
        <p:spPr>
          <a:xfrm>
            <a:off x="7131050" y="6381327"/>
            <a:ext cx="1905000" cy="360785"/>
          </a:xfrm>
          <a:prstGeom prst="rect">
            <a:avLst/>
          </a:prstGeom>
        </p:spPr>
        <p:txBody>
          <a:bodyPr/>
          <a:lstStyle>
            <a:lvl1pPr algn="r">
              <a:defRPr sz="1400"/>
            </a:lvl1pPr>
          </a:lstStyle>
          <a:p>
            <a:pPr>
              <a:defRPr/>
            </a:pPr>
            <a:fld id="{6D988A64-DCF6-4482-8AC9-A32C56B3A1A2}"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2.jpg"/><Relationship Id="rId4" Type="http://schemas.openxmlformats.org/officeDocument/2006/relationships/diagramLayout" Target="../diagrams/layout4.xml"/><Relationship Id="rId9"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pngall.com/email-marketing-png" TargetMode="External"/><Relationship Id="rId3" Type="http://schemas.openxmlformats.org/officeDocument/2006/relationships/hyperlink" Target="http://bit.ly/REVAMPproject" TargetMode="External"/><Relationship Id="rId7"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9.JPG"/><Relationship Id="rId5" Type="http://schemas.openxmlformats.org/officeDocument/2006/relationships/image" Target="../media/image5.jpeg"/><Relationship Id="rId10" Type="http://schemas.openxmlformats.org/officeDocument/2006/relationships/hyperlink" Target="http://the1709blog.blogspot.com/2013/02/more-on-blocking-injunctions.html" TargetMode="External"/><Relationship Id="rId4" Type="http://schemas.openxmlformats.org/officeDocument/2006/relationships/hyperlink" Target="mailto:t.mirzoev@leeds.ac.uk" TargetMode="External"/><Relationship Id="rId9"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ctrTitle" idx="4294967295"/>
          </p:nvPr>
        </p:nvSpPr>
        <p:spPr>
          <a:xfrm>
            <a:off x="0" y="0"/>
            <a:ext cx="9144000" cy="6813376"/>
          </a:xfrm>
          <a:prstGeom prst="rect">
            <a:avLst/>
          </a:prstGeom>
          <a:solidFill>
            <a:schemeClr val="tx1"/>
          </a:solidFill>
        </p:spPr>
        <p:txBody>
          <a:bodyPr/>
          <a:lstStyle/>
          <a:p>
            <a:pPr eaLnBrk="1" hangingPunct="1"/>
            <a:endParaRPr lang="en-GB" altLang="en-US" sz="2800" dirty="0">
              <a:latin typeface="Arial" panose="020B0604020202020204" pitchFamily="34" charset="0"/>
              <a:cs typeface="Arial" panose="020B0604020202020204" pitchFamily="34" charset="0"/>
            </a:endParaRPr>
          </a:p>
        </p:txBody>
      </p:sp>
      <p:sp>
        <p:nvSpPr>
          <p:cNvPr id="5123" name="Line 4"/>
          <p:cNvSpPr>
            <a:spLocks noChangeShapeType="1"/>
          </p:cNvSpPr>
          <p:nvPr/>
        </p:nvSpPr>
        <p:spPr bwMode="white">
          <a:xfrm>
            <a:off x="201613" y="1341438"/>
            <a:ext cx="871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7"/>
          <p:cNvSpPr txBox="1">
            <a:spLocks noChangeArrowheads="1"/>
          </p:cNvSpPr>
          <p:nvPr/>
        </p:nvSpPr>
        <p:spPr bwMode="auto">
          <a:xfrm>
            <a:off x="310529" y="1504851"/>
            <a:ext cx="8522941" cy="4339650"/>
          </a:xfrm>
          <a:prstGeom prst="rect">
            <a:avLst/>
          </a:prstGeom>
          <a:noFill/>
          <a:ln w="9525">
            <a:noFill/>
            <a:miter lim="800000"/>
            <a:headEnd/>
            <a:tailEnd/>
          </a:ln>
        </p:spPr>
        <p:txBody>
          <a:bodyPr wrap="square">
            <a:spAutoFit/>
          </a:bodyPr>
          <a:lstStyle/>
          <a:p>
            <a:r>
              <a:rPr lang="en-GB" sz="3200" b="1" dirty="0">
                <a:solidFill>
                  <a:srgbClr val="FFFF00"/>
                </a:solidFill>
              </a:rPr>
              <a:t>Tracing theories in realist evaluations of large-scale health programmes in low- and middle-income countries</a:t>
            </a:r>
          </a:p>
          <a:p>
            <a:endParaRPr lang="en-GB" sz="3600" b="1" dirty="0"/>
          </a:p>
          <a:p>
            <a:r>
              <a:rPr lang="en-GB" dirty="0" err="1">
                <a:solidFill>
                  <a:schemeClr val="bg1"/>
                </a:solidFill>
              </a:rPr>
              <a:t>Realism@Leeds</a:t>
            </a:r>
            <a:r>
              <a:rPr lang="en-GB" dirty="0">
                <a:solidFill>
                  <a:schemeClr val="bg1"/>
                </a:solidFill>
              </a:rPr>
              <a:t> webinar series</a:t>
            </a:r>
          </a:p>
          <a:p>
            <a:r>
              <a:rPr lang="en-GB" dirty="0">
                <a:solidFill>
                  <a:schemeClr val="bg1"/>
                </a:solidFill>
              </a:rPr>
              <a:t>2 October 2020</a:t>
            </a:r>
            <a:endParaRPr lang="en-US" dirty="0">
              <a:solidFill>
                <a:schemeClr val="bg1"/>
              </a:solidFill>
            </a:endParaRPr>
          </a:p>
          <a:p>
            <a:endParaRPr lang="en-US" dirty="0">
              <a:solidFill>
                <a:schemeClr val="bg1"/>
              </a:solidFill>
            </a:endParaRPr>
          </a:p>
          <a:p>
            <a:r>
              <a:rPr lang="en-US" dirty="0">
                <a:solidFill>
                  <a:schemeClr val="bg1"/>
                </a:solidFill>
              </a:rPr>
              <a:t>Dr Tolib Mirzoev</a:t>
            </a:r>
          </a:p>
          <a:p>
            <a:endParaRPr lang="en-US" dirty="0">
              <a:solidFill>
                <a:schemeClr val="bg1"/>
              </a:solidFill>
            </a:endParaRPr>
          </a:p>
          <a:p>
            <a:r>
              <a:rPr lang="en-GB" dirty="0">
                <a:solidFill>
                  <a:schemeClr val="bg1"/>
                </a:solidFill>
              </a:rPr>
              <a:t>http://bit.ly/TolibMirzoev</a:t>
            </a:r>
            <a:r>
              <a:rPr lang="en-US" dirty="0">
                <a:solidFill>
                  <a:schemeClr val="bg1"/>
                </a:solidFill>
              </a:rPr>
              <a:t>	        @</a:t>
            </a:r>
            <a:r>
              <a:rPr lang="en-US" dirty="0" err="1">
                <a:solidFill>
                  <a:schemeClr val="bg1"/>
                </a:solidFill>
              </a:rPr>
              <a:t>tmirzoev</a:t>
            </a:r>
            <a:endParaRPr lang="en-US" dirty="0">
              <a:solidFill>
                <a:schemeClr val="bg1"/>
              </a:solidFill>
            </a:endParaRPr>
          </a:p>
        </p:txBody>
      </p:sp>
      <p:pic>
        <p:nvPicPr>
          <p:cNvPr id="9" name="Picture 10" descr="LeedsUniWhite"/>
          <p:cNvPicPr>
            <a:picLocks noChangeAspect="1" noChangeArrowheads="1"/>
          </p:cNvPicPr>
          <p:nvPr/>
        </p:nvPicPr>
        <p:blipFill>
          <a:blip r:embed="rId2" cstate="email"/>
          <a:srcRect/>
          <a:stretch>
            <a:fillRect/>
          </a:stretch>
        </p:blipFill>
        <p:spPr bwMode="auto">
          <a:xfrm>
            <a:off x="6732240" y="415826"/>
            <a:ext cx="2274888" cy="673199"/>
          </a:xfrm>
          <a:prstGeom prst="rect">
            <a:avLst/>
          </a:prstGeom>
          <a:noFill/>
          <a:ln w="9525">
            <a:noFill/>
            <a:miter lim="800000"/>
            <a:headEnd/>
            <a:tailEnd/>
          </a:ln>
        </p:spPr>
      </p:pic>
      <p:sp>
        <p:nvSpPr>
          <p:cNvPr id="10" name="Text Box 12"/>
          <p:cNvSpPr txBox="1">
            <a:spLocks noChangeArrowheads="1"/>
          </p:cNvSpPr>
          <p:nvPr/>
        </p:nvSpPr>
        <p:spPr bwMode="ltGray">
          <a:xfrm>
            <a:off x="355600" y="420688"/>
            <a:ext cx="4876800" cy="738187"/>
          </a:xfrm>
          <a:prstGeom prst="rect">
            <a:avLst/>
          </a:prstGeom>
          <a:solidFill>
            <a:schemeClr val="tx1"/>
          </a:solidFill>
          <a:ln w="9525">
            <a:noFill/>
            <a:miter lim="800000"/>
            <a:headEnd/>
            <a:tailEnd/>
          </a:ln>
        </p:spPr>
        <p:txBody>
          <a:bodyPr lIns="0" tIns="0" rIns="0" bIns="36000"/>
          <a:lstStyle/>
          <a:p>
            <a:pPr>
              <a:spcBef>
                <a:spcPct val="20000"/>
              </a:spcBef>
            </a:pPr>
            <a:r>
              <a:rPr lang="en-GB" sz="2000" dirty="0">
                <a:solidFill>
                  <a:schemeClr val="bg1"/>
                </a:solidFill>
              </a:rPr>
              <a:t>Nuffield Centre for International</a:t>
            </a:r>
          </a:p>
          <a:p>
            <a:pPr>
              <a:spcBef>
                <a:spcPct val="20000"/>
              </a:spcBef>
            </a:pPr>
            <a:r>
              <a:rPr lang="en-GB" sz="2000" dirty="0">
                <a:solidFill>
                  <a:schemeClr val="bg1"/>
                </a:solidFill>
              </a:rPr>
              <a:t>Health and Development</a:t>
            </a:r>
          </a:p>
          <a:p>
            <a:pPr eaLnBrk="0" hangingPunct="0"/>
            <a:endParaRPr lang="en-GB" sz="2000" dirty="0">
              <a:solidFill>
                <a:schemeClr val="bg1"/>
              </a:solidFill>
            </a:endParaRPr>
          </a:p>
        </p:txBody>
      </p:sp>
      <p:pic>
        <p:nvPicPr>
          <p:cNvPr id="11" name="Picture 10">
            <a:extLst>
              <a:ext uri="{FF2B5EF4-FFF2-40B4-BE49-F238E27FC236}">
                <a16:creationId xmlns:a16="http://schemas.microsoft.com/office/drawing/2014/main" id="{2CA342DC-6BD1-4080-A485-CE35A64418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292092"/>
            <a:ext cx="520948" cy="448940"/>
          </a:xfrm>
          <a:prstGeom prst="rect">
            <a:avLst/>
          </a:prstGeom>
          <a:noFill/>
          <a:ln>
            <a:noFill/>
          </a:ln>
        </p:spPr>
      </p:pic>
      <p:pic>
        <p:nvPicPr>
          <p:cNvPr id="12" name="Picture 11" descr="C:\Users\User\Desktop\Revamp logo_final.jpg">
            <a:extLst>
              <a:ext uri="{FF2B5EF4-FFF2-40B4-BE49-F238E27FC236}">
                <a16:creationId xmlns:a16="http://schemas.microsoft.com/office/drawing/2014/main" id="{CDD0FC43-4C23-4B39-BF9F-AEB8E8E8D1D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176" y="3035895"/>
            <a:ext cx="2520280" cy="2016224"/>
          </a:xfrm>
          <a:prstGeom prst="rect">
            <a:avLst/>
          </a:prstGeom>
          <a:noFill/>
          <a:ln>
            <a:noFill/>
          </a:ln>
        </p:spPr>
      </p:pic>
    </p:spTree>
    <p:extLst>
      <p:ext uri="{BB962C8B-B14F-4D97-AF65-F5344CB8AC3E}">
        <p14:creationId xmlns:p14="http://schemas.microsoft.com/office/powerpoint/2010/main" val="2389446065"/>
      </p:ext>
    </p:extLst>
  </p:cSld>
  <p:clrMapOvr>
    <a:masterClrMapping/>
  </p:clrMapOvr>
  <p:transition spd="slow">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Project phases</a:t>
            </a:r>
            <a:endParaRPr lang="en-GB" dirty="0"/>
          </a:p>
        </p:txBody>
      </p:sp>
      <p:graphicFrame>
        <p:nvGraphicFramePr>
          <p:cNvPr id="7" name="Content Placeholder 6">
            <a:extLst>
              <a:ext uri="{FF2B5EF4-FFF2-40B4-BE49-F238E27FC236}">
                <a16:creationId xmlns:a16="http://schemas.microsoft.com/office/drawing/2014/main" id="{B78E66F5-5554-4FD5-94BF-0FE949254AF7}"/>
              </a:ext>
            </a:extLst>
          </p:cNvPr>
          <p:cNvGraphicFramePr>
            <a:graphicFrameLocks noGrp="1"/>
          </p:cNvGraphicFramePr>
          <p:nvPr>
            <p:ph idx="1"/>
            <p:extLst>
              <p:ext uri="{D42A27DB-BD31-4B8C-83A1-F6EECF244321}">
                <p14:modId xmlns:p14="http://schemas.microsoft.com/office/powerpoint/2010/main" val="916666961"/>
              </p:ext>
            </p:extLst>
          </p:nvPr>
        </p:nvGraphicFramePr>
        <p:xfrm>
          <a:off x="-612576" y="729556"/>
          <a:ext cx="476287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10</a:t>
            </a:fld>
            <a:endParaRPr lang="en-GB" dirty="0"/>
          </a:p>
        </p:txBody>
      </p:sp>
      <p:sp>
        <p:nvSpPr>
          <p:cNvPr id="8" name="TextBox 7">
            <a:extLst>
              <a:ext uri="{FF2B5EF4-FFF2-40B4-BE49-F238E27FC236}">
                <a16:creationId xmlns:a16="http://schemas.microsoft.com/office/drawing/2014/main" id="{487A7747-9D13-47CD-AF98-B888A2CCF1AF}"/>
              </a:ext>
            </a:extLst>
          </p:cNvPr>
          <p:cNvSpPr txBox="1"/>
          <p:nvPr/>
        </p:nvSpPr>
        <p:spPr>
          <a:xfrm>
            <a:off x="3419872" y="1584232"/>
            <a:ext cx="5256584" cy="1015663"/>
          </a:xfrm>
          <a:prstGeom prst="rect">
            <a:avLst/>
          </a:prstGeom>
          <a:noFill/>
        </p:spPr>
        <p:txBody>
          <a:bodyPr wrap="square" rtlCol="0">
            <a:spAutoFit/>
          </a:bodyPr>
          <a:lstStyle/>
          <a:p>
            <a:r>
              <a:rPr lang="en-US" sz="2000" i="1" dirty="0"/>
              <a:t>June-October 2015</a:t>
            </a:r>
          </a:p>
          <a:p>
            <a:pPr marL="342900" indent="-342900">
              <a:buFont typeface="Arial" panose="020B0604020202020204" pitchFamily="34" charset="0"/>
              <a:buChar char="•"/>
            </a:pPr>
            <a:r>
              <a:rPr lang="en-US" sz="2000" dirty="0"/>
              <a:t>Logic map (Ebenso et al, 2019)</a:t>
            </a:r>
          </a:p>
          <a:p>
            <a:pPr marL="342900" indent="-342900">
              <a:buFont typeface="Arial" panose="020B0604020202020204" pitchFamily="34" charset="0"/>
              <a:buChar char="•"/>
            </a:pPr>
            <a:r>
              <a:rPr lang="en-US" sz="2000" dirty="0"/>
              <a:t>Theory gleaning</a:t>
            </a:r>
            <a:endParaRPr lang="en-GB" sz="2000" dirty="0"/>
          </a:p>
        </p:txBody>
      </p:sp>
      <p:sp>
        <p:nvSpPr>
          <p:cNvPr id="9" name="TextBox 8">
            <a:extLst>
              <a:ext uri="{FF2B5EF4-FFF2-40B4-BE49-F238E27FC236}">
                <a16:creationId xmlns:a16="http://schemas.microsoft.com/office/drawing/2014/main" id="{0A39654F-3FC5-42FE-AB46-43A9BB31A928}"/>
              </a:ext>
            </a:extLst>
          </p:cNvPr>
          <p:cNvSpPr txBox="1"/>
          <p:nvPr/>
        </p:nvSpPr>
        <p:spPr>
          <a:xfrm>
            <a:off x="3335614" y="3306573"/>
            <a:ext cx="5425099" cy="707886"/>
          </a:xfrm>
          <a:prstGeom prst="rect">
            <a:avLst/>
          </a:prstGeom>
          <a:noFill/>
        </p:spPr>
        <p:txBody>
          <a:bodyPr wrap="square" rtlCol="0">
            <a:spAutoFit/>
          </a:bodyPr>
          <a:lstStyle/>
          <a:p>
            <a:r>
              <a:rPr lang="en-US" sz="2000" i="1" dirty="0"/>
              <a:t>Nov 2015 – Sept 2017</a:t>
            </a:r>
          </a:p>
          <a:p>
            <a:pPr marL="342900" indent="-342900">
              <a:buFont typeface="Arial" panose="020B0604020202020204" pitchFamily="34" charset="0"/>
              <a:buChar char="•"/>
            </a:pPr>
            <a:r>
              <a:rPr lang="en-US" sz="2000" dirty="0"/>
              <a:t>Developing PTs based on data, literature </a:t>
            </a:r>
            <a:endParaRPr lang="en-GB" sz="2000" dirty="0"/>
          </a:p>
        </p:txBody>
      </p:sp>
      <p:sp>
        <p:nvSpPr>
          <p:cNvPr id="10" name="TextBox 9">
            <a:extLst>
              <a:ext uri="{FF2B5EF4-FFF2-40B4-BE49-F238E27FC236}">
                <a16:creationId xmlns:a16="http://schemas.microsoft.com/office/drawing/2014/main" id="{58830706-D810-426B-B415-6A623166EBE6}"/>
              </a:ext>
            </a:extLst>
          </p:cNvPr>
          <p:cNvSpPr txBox="1"/>
          <p:nvPr/>
        </p:nvSpPr>
        <p:spPr>
          <a:xfrm>
            <a:off x="3539389" y="4797389"/>
            <a:ext cx="5425099" cy="707886"/>
          </a:xfrm>
          <a:prstGeom prst="rect">
            <a:avLst/>
          </a:prstGeom>
          <a:noFill/>
        </p:spPr>
        <p:txBody>
          <a:bodyPr wrap="square" rtlCol="0">
            <a:spAutoFit/>
          </a:bodyPr>
          <a:lstStyle/>
          <a:p>
            <a:r>
              <a:rPr lang="en-US" sz="2000" i="1" dirty="0"/>
              <a:t>Sept 2017 – Dec 2019</a:t>
            </a:r>
          </a:p>
          <a:p>
            <a:pPr marL="342900" indent="-342900">
              <a:buFont typeface="Arial" panose="020B0604020202020204" pitchFamily="34" charset="0"/>
              <a:buChar char="•"/>
            </a:pPr>
            <a:r>
              <a:rPr lang="en-US" sz="2000" dirty="0"/>
              <a:t>Theory testing, validation, consolidation</a:t>
            </a:r>
            <a:endParaRPr lang="en-GB" sz="2000" dirty="0"/>
          </a:p>
        </p:txBody>
      </p:sp>
      <p:pic>
        <p:nvPicPr>
          <p:cNvPr id="11" name="Picture 10" descr="C:\Users\hssbee\Desktop\UNN_Logo.jpg">
            <a:extLst>
              <a:ext uri="{FF2B5EF4-FFF2-40B4-BE49-F238E27FC236}">
                <a16:creationId xmlns:a16="http://schemas.microsoft.com/office/drawing/2014/main" id="{A6C326C3-4BFD-42D9-8AD8-DDC6576CD2B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1105021950"/>
      </p:ext>
    </p:extLst>
  </p:cSld>
  <p:clrMapOvr>
    <a:masterClrMapping/>
  </p:clrMapOvr>
  <p:transition spd="slow">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650" y="5884614"/>
            <a:ext cx="1295400" cy="954158"/>
          </a:xfrm>
          <a:prstGeom prst="rect">
            <a:avLst/>
          </a:prstGeom>
          <a:noFill/>
          <a:ln>
            <a:noFill/>
          </a:ln>
        </p:spPr>
      </p:pic>
      <p:sp>
        <p:nvSpPr>
          <p:cNvPr id="2" name="Title 1"/>
          <p:cNvSpPr>
            <a:spLocks noGrp="1"/>
          </p:cNvSpPr>
          <p:nvPr>
            <p:ph type="title"/>
          </p:nvPr>
        </p:nvSpPr>
        <p:spPr>
          <a:xfrm>
            <a:off x="127910" y="-27384"/>
            <a:ext cx="5801836" cy="934730"/>
          </a:xfrm>
        </p:spPr>
        <p:txBody>
          <a:bodyPr/>
          <a:lstStyle/>
          <a:p>
            <a:r>
              <a:rPr lang="en-US" dirty="0"/>
              <a:t>Evolution of ‘Trust’ and ‘Security’ PTs</a:t>
            </a: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11</a:t>
            </a:fld>
            <a:endParaRPr lang="en-GB" dirty="0"/>
          </a:p>
        </p:txBody>
      </p:sp>
      <p:grpSp>
        <p:nvGrpSpPr>
          <p:cNvPr id="7" name="Canvas 320">
            <a:extLst>
              <a:ext uri="{FF2B5EF4-FFF2-40B4-BE49-F238E27FC236}">
                <a16:creationId xmlns:a16="http://schemas.microsoft.com/office/drawing/2014/main" id="{FFA57FB1-5618-475F-ADBC-3122EFD7F507}"/>
              </a:ext>
            </a:extLst>
          </p:cNvPr>
          <p:cNvGrpSpPr/>
          <p:nvPr/>
        </p:nvGrpSpPr>
        <p:grpSpPr>
          <a:xfrm>
            <a:off x="0" y="1213591"/>
            <a:ext cx="9093934" cy="4783547"/>
            <a:chOff x="0" y="0"/>
            <a:chExt cx="9236710" cy="4959932"/>
          </a:xfrm>
        </p:grpSpPr>
        <p:sp>
          <p:nvSpPr>
            <p:cNvPr id="8" name="Rectangle 7">
              <a:extLst>
                <a:ext uri="{FF2B5EF4-FFF2-40B4-BE49-F238E27FC236}">
                  <a16:creationId xmlns:a16="http://schemas.microsoft.com/office/drawing/2014/main" id="{08AB9E48-D96D-4CBF-A565-60F8A73BFFDA}"/>
                </a:ext>
              </a:extLst>
            </p:cNvPr>
            <p:cNvSpPr/>
            <p:nvPr/>
          </p:nvSpPr>
          <p:spPr>
            <a:xfrm>
              <a:off x="0" y="0"/>
              <a:ext cx="9236710" cy="4867275"/>
            </a:xfrm>
            <a:prstGeom prst="rect">
              <a:avLst/>
            </a:prstGeom>
            <a:ln>
              <a:noFill/>
            </a:ln>
          </p:spPr>
        </p:sp>
        <p:sp>
          <p:nvSpPr>
            <p:cNvPr id="9" name="Text Box 1">
              <a:extLst>
                <a:ext uri="{FF2B5EF4-FFF2-40B4-BE49-F238E27FC236}">
                  <a16:creationId xmlns:a16="http://schemas.microsoft.com/office/drawing/2014/main" id="{69DC6C9A-7EFE-48EA-BDC9-770CBD1CE977}"/>
                </a:ext>
              </a:extLst>
            </p:cNvPr>
            <p:cNvSpPr txBox="1"/>
            <p:nvPr/>
          </p:nvSpPr>
          <p:spPr>
            <a:xfrm>
              <a:off x="164413" y="800194"/>
              <a:ext cx="984134" cy="30963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Overall theory of change:</a:t>
              </a:r>
              <a:r>
                <a:rPr lang="en-GB" sz="1100">
                  <a:effectLst/>
                  <a:latin typeface="Calibri" panose="020F0502020204030204" pitchFamily="34" charset="0"/>
                  <a:ea typeface="Calibri" panose="020F0502020204030204" pitchFamily="34" charset="0"/>
                  <a:cs typeface="Arial" panose="020B0604020202020204" pitchFamily="34" charset="0"/>
                </a:rPr>
                <a:t> </a:t>
              </a:r>
            </a:p>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 </a:t>
              </a:r>
            </a:p>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combination of elements of systems strengthening to improve equitable access to quality MCH services</a:t>
              </a:r>
            </a:p>
          </p:txBody>
        </p:sp>
        <p:sp>
          <p:nvSpPr>
            <p:cNvPr id="10" name="Text Box 2">
              <a:extLst>
                <a:ext uri="{FF2B5EF4-FFF2-40B4-BE49-F238E27FC236}">
                  <a16:creationId xmlns:a16="http://schemas.microsoft.com/office/drawing/2014/main" id="{969D6D4E-0845-48E3-96E4-94540C188387}"/>
                </a:ext>
              </a:extLst>
            </p:cNvPr>
            <p:cNvSpPr txBox="1"/>
            <p:nvPr/>
          </p:nvSpPr>
          <p:spPr>
            <a:xfrm>
              <a:off x="1511667" y="347978"/>
              <a:ext cx="1528037" cy="17927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Supply-side:</a:t>
              </a:r>
              <a:r>
                <a:rPr lang="en-GB" sz="1100">
                  <a:effectLst/>
                  <a:latin typeface="Calibri" panose="020F0502020204030204" pitchFamily="34" charset="0"/>
                  <a:ea typeface="Calibri" panose="020F0502020204030204" pitchFamily="34" charset="0"/>
                  <a:cs typeface="Arial" panose="020B0604020202020204" pitchFamily="34" charset="0"/>
                </a:rPr>
                <a:t> </a:t>
              </a:r>
            </a:p>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Different incentives (recruitment, supplies, salaries, environment) will improve staff motivation and performance, leading to improved provision of MCH care</a:t>
              </a:r>
            </a:p>
          </p:txBody>
        </p:sp>
        <p:sp>
          <p:nvSpPr>
            <p:cNvPr id="11" name="Text Box 3">
              <a:extLst>
                <a:ext uri="{FF2B5EF4-FFF2-40B4-BE49-F238E27FC236}">
                  <a16:creationId xmlns:a16="http://schemas.microsoft.com/office/drawing/2014/main" id="{54ECF40D-3434-4C04-ADC1-1D90751DE8E2}"/>
                </a:ext>
              </a:extLst>
            </p:cNvPr>
            <p:cNvSpPr txBox="1"/>
            <p:nvPr/>
          </p:nvSpPr>
          <p:spPr>
            <a:xfrm>
              <a:off x="1586446" y="2388153"/>
              <a:ext cx="1453219" cy="194444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Demand-side:</a:t>
              </a:r>
              <a:r>
                <a:rPr lang="en-GB" sz="1100">
                  <a:effectLst/>
                  <a:latin typeface="Calibri" panose="020F0502020204030204" pitchFamily="34" charset="0"/>
                  <a:ea typeface="Calibri" panose="020F0502020204030204" pitchFamily="34" charset="0"/>
                  <a:cs typeface="Arial" panose="020B0604020202020204" pitchFamily="34" charset="0"/>
                </a:rPr>
                <a:t> </a:t>
              </a:r>
            </a:p>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Mobilisation of communities through ward development committees along with incentives (cash transfers, improved facilities) is likely to improve uptake of MCH services</a:t>
              </a:r>
            </a:p>
          </p:txBody>
        </p:sp>
        <p:sp>
          <p:nvSpPr>
            <p:cNvPr id="12" name="Text Box 4">
              <a:extLst>
                <a:ext uri="{FF2B5EF4-FFF2-40B4-BE49-F238E27FC236}">
                  <a16:creationId xmlns:a16="http://schemas.microsoft.com/office/drawing/2014/main" id="{09153AAD-93A5-4513-8305-4A123B3F8A7F}"/>
                </a:ext>
              </a:extLst>
            </p:cNvPr>
            <p:cNvSpPr txBox="1"/>
            <p:nvPr/>
          </p:nvSpPr>
          <p:spPr>
            <a:xfrm>
              <a:off x="3492915" y="437521"/>
              <a:ext cx="2658725" cy="36267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S1: Prioritisation of MCH through advocacy</a:t>
              </a:r>
            </a:p>
          </p:txBody>
        </p:sp>
        <p:sp>
          <p:nvSpPr>
            <p:cNvPr id="13" name="Text Box 5">
              <a:extLst>
                <a:ext uri="{FF2B5EF4-FFF2-40B4-BE49-F238E27FC236}">
                  <a16:creationId xmlns:a16="http://schemas.microsoft.com/office/drawing/2014/main" id="{03E9109F-2E21-4EB8-A177-B829634D1976}"/>
                </a:ext>
              </a:extLst>
            </p:cNvPr>
            <p:cNvSpPr txBox="1"/>
            <p:nvPr/>
          </p:nvSpPr>
          <p:spPr>
            <a:xfrm>
              <a:off x="3510460" y="858382"/>
              <a:ext cx="2640817" cy="4387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S2: Improved staff motivation through incentives</a:t>
              </a:r>
            </a:p>
          </p:txBody>
        </p:sp>
        <p:sp>
          <p:nvSpPr>
            <p:cNvPr id="14" name="Text Box 6">
              <a:extLst>
                <a:ext uri="{FF2B5EF4-FFF2-40B4-BE49-F238E27FC236}">
                  <a16:creationId xmlns:a16="http://schemas.microsoft.com/office/drawing/2014/main" id="{41E50FE5-61B9-46CB-BDE8-A50AFA13B011}"/>
                </a:ext>
              </a:extLst>
            </p:cNvPr>
            <p:cNvSpPr txBox="1"/>
            <p:nvPr/>
          </p:nvSpPr>
          <p:spPr>
            <a:xfrm>
              <a:off x="3512606" y="1364295"/>
              <a:ext cx="2640140" cy="268605"/>
            </a:xfrm>
            <a:prstGeom prst="rect">
              <a:avLst/>
            </a:prstGeom>
            <a:solidFill>
              <a:schemeClr val="bg1">
                <a:lumMod val="5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solidFill>
                    <a:srgbClr val="FFFFFF"/>
                  </a:solidFill>
                  <a:effectLst/>
                  <a:latin typeface="Calibri" panose="020F0502020204030204" pitchFamily="34" charset="0"/>
                  <a:ea typeface="Calibri" panose="020F0502020204030204" pitchFamily="34" charset="0"/>
                  <a:cs typeface="Arial" panose="020B0604020202020204" pitchFamily="34" charset="0"/>
                </a:rPr>
                <a:t>S3: Staff feeling safer to provide MCH care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7">
              <a:extLst>
                <a:ext uri="{FF2B5EF4-FFF2-40B4-BE49-F238E27FC236}">
                  <a16:creationId xmlns:a16="http://schemas.microsoft.com/office/drawing/2014/main" id="{369B7A2F-5CBD-405B-A499-1E96974F5FAE}"/>
                </a:ext>
              </a:extLst>
            </p:cNvPr>
            <p:cNvSpPr txBox="1"/>
            <p:nvPr/>
          </p:nvSpPr>
          <p:spPr>
            <a:xfrm>
              <a:off x="3512606" y="1701940"/>
              <a:ext cx="2639464" cy="438785"/>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S4: Implications of withdrawal of programme support on staff</a:t>
              </a:r>
            </a:p>
          </p:txBody>
        </p:sp>
        <p:sp>
          <p:nvSpPr>
            <p:cNvPr id="16" name="Text Box 11">
              <a:extLst>
                <a:ext uri="{FF2B5EF4-FFF2-40B4-BE49-F238E27FC236}">
                  <a16:creationId xmlns:a16="http://schemas.microsoft.com/office/drawing/2014/main" id="{E5D8D656-F842-41E2-97E8-3F621CD2BC04}"/>
                </a:ext>
              </a:extLst>
            </p:cNvPr>
            <p:cNvSpPr txBox="1"/>
            <p:nvPr/>
          </p:nvSpPr>
          <p:spPr>
            <a:xfrm>
              <a:off x="3496542" y="2494814"/>
              <a:ext cx="2638787" cy="2686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D1: Supporting women to access MCH care </a:t>
              </a:r>
            </a:p>
          </p:txBody>
        </p:sp>
        <p:sp>
          <p:nvSpPr>
            <p:cNvPr id="17" name="Text Box 12">
              <a:extLst>
                <a:ext uri="{FF2B5EF4-FFF2-40B4-BE49-F238E27FC236}">
                  <a16:creationId xmlns:a16="http://schemas.microsoft.com/office/drawing/2014/main" id="{3F6BCB30-CB8B-4E06-B5A3-B862D9A733FD}"/>
                </a:ext>
              </a:extLst>
            </p:cNvPr>
            <p:cNvSpPr txBox="1"/>
            <p:nvPr/>
          </p:nvSpPr>
          <p:spPr>
            <a:xfrm>
              <a:off x="3496542" y="2857545"/>
              <a:ext cx="2638787" cy="4387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D2: Motivated and better performing village health workers</a:t>
              </a:r>
            </a:p>
          </p:txBody>
        </p:sp>
        <p:sp>
          <p:nvSpPr>
            <p:cNvPr id="18" name="Text Box 13">
              <a:extLst>
                <a:ext uri="{FF2B5EF4-FFF2-40B4-BE49-F238E27FC236}">
                  <a16:creationId xmlns:a16="http://schemas.microsoft.com/office/drawing/2014/main" id="{8A7F5074-F45B-4626-81A4-989F466AF4EB}"/>
                </a:ext>
              </a:extLst>
            </p:cNvPr>
            <p:cNvSpPr txBox="1"/>
            <p:nvPr/>
          </p:nvSpPr>
          <p:spPr>
            <a:xfrm>
              <a:off x="3496542" y="3393500"/>
              <a:ext cx="2638787" cy="438785"/>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D3: Distrust due to withdrawal of programme incentives</a:t>
              </a:r>
            </a:p>
          </p:txBody>
        </p:sp>
        <p:sp>
          <p:nvSpPr>
            <p:cNvPr id="19" name="Text Box 14">
              <a:extLst>
                <a:ext uri="{FF2B5EF4-FFF2-40B4-BE49-F238E27FC236}">
                  <a16:creationId xmlns:a16="http://schemas.microsoft.com/office/drawing/2014/main" id="{2B8C97A9-D6AA-4C3C-A780-1BBA908F5496}"/>
                </a:ext>
              </a:extLst>
            </p:cNvPr>
            <p:cNvSpPr txBox="1"/>
            <p:nvPr/>
          </p:nvSpPr>
          <p:spPr>
            <a:xfrm>
              <a:off x="3492914" y="3925542"/>
              <a:ext cx="2639060" cy="438785"/>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D4: Sustainability of trust in the health system</a:t>
              </a:r>
            </a:p>
          </p:txBody>
        </p:sp>
        <p:sp>
          <p:nvSpPr>
            <p:cNvPr id="20" name="Text Box 15">
              <a:extLst>
                <a:ext uri="{FF2B5EF4-FFF2-40B4-BE49-F238E27FC236}">
                  <a16:creationId xmlns:a16="http://schemas.microsoft.com/office/drawing/2014/main" id="{A44EF162-0FCC-46DF-8077-EADD9110E85F}"/>
                </a:ext>
              </a:extLst>
            </p:cNvPr>
            <p:cNvSpPr txBox="1"/>
            <p:nvPr/>
          </p:nvSpPr>
          <p:spPr>
            <a:xfrm>
              <a:off x="6640641" y="1512006"/>
              <a:ext cx="2507417" cy="736814"/>
            </a:xfrm>
            <a:prstGeom prst="rect">
              <a:avLst/>
            </a:prstGeom>
            <a:solidFill>
              <a:schemeClr val="bg1">
                <a:lumMod val="5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a:solidFill>
                    <a:srgbClr val="FFFFFF"/>
                  </a:solidFill>
                  <a:effectLst/>
                  <a:latin typeface="Calibri" panose="020F0502020204030204" pitchFamily="34" charset="0"/>
                  <a:ea typeface="Calibri" panose="020F0502020204030204" pitchFamily="34" charset="0"/>
                  <a:cs typeface="Arial" panose="020B0604020202020204" pitchFamily="34" charset="0"/>
                </a:rPr>
                <a:t>Facility security shapes both the provision and utilisation of round-the-clock MCH services</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 Box 16">
              <a:extLst>
                <a:ext uri="{FF2B5EF4-FFF2-40B4-BE49-F238E27FC236}">
                  <a16:creationId xmlns:a16="http://schemas.microsoft.com/office/drawing/2014/main" id="{4C648FDC-8075-4E7A-8ED8-042C758920A2}"/>
                </a:ext>
              </a:extLst>
            </p:cNvPr>
            <p:cNvSpPr txBox="1"/>
            <p:nvPr/>
          </p:nvSpPr>
          <p:spPr>
            <a:xfrm>
              <a:off x="6668776" y="2454441"/>
              <a:ext cx="2479282" cy="609600"/>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spAutoFit/>
            </a:bodyPr>
            <a:lstStyle/>
            <a:p>
              <a:pPr>
                <a:lnSpc>
                  <a:spcPts val="1200"/>
                </a:lnSpc>
                <a:spcAft>
                  <a:spcPts val="0"/>
                </a:spcAft>
              </a:pPr>
              <a:r>
                <a:rPr lang="en-GB" sz="1100">
                  <a:effectLst/>
                  <a:latin typeface="Calibri" panose="020F0502020204030204" pitchFamily="34" charset="0"/>
                  <a:ea typeface="Calibri" panose="020F0502020204030204" pitchFamily="34" charset="0"/>
                  <a:cs typeface="Arial" panose="020B0604020202020204" pitchFamily="34" charset="0"/>
                </a:rPr>
                <a:t>Trust determines staff motivation, performance and uptake of MCH services by local communities</a:t>
              </a:r>
            </a:p>
          </p:txBody>
        </p:sp>
        <p:cxnSp>
          <p:nvCxnSpPr>
            <p:cNvPr id="22" name="Straight Connector 21">
              <a:extLst>
                <a:ext uri="{FF2B5EF4-FFF2-40B4-BE49-F238E27FC236}">
                  <a16:creationId xmlns:a16="http://schemas.microsoft.com/office/drawing/2014/main" id="{FE1EA9DD-D2C2-444D-B83D-293137DDF146}"/>
                </a:ext>
              </a:extLst>
            </p:cNvPr>
            <p:cNvCxnSpPr>
              <a:stCxn id="9" idx="3"/>
              <a:endCxn id="10" idx="1"/>
            </p:cNvCxnSpPr>
            <p:nvPr/>
          </p:nvCxnSpPr>
          <p:spPr>
            <a:xfrm flipV="1">
              <a:off x="1148547" y="1244351"/>
              <a:ext cx="363120" cy="1104011"/>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3CC8A0-AE08-41EC-B398-829A65DD3D85}"/>
                </a:ext>
              </a:extLst>
            </p:cNvPr>
            <p:cNvCxnSpPr>
              <a:stCxn id="9" idx="3"/>
              <a:endCxn id="11" idx="1"/>
            </p:cNvCxnSpPr>
            <p:nvPr/>
          </p:nvCxnSpPr>
          <p:spPr>
            <a:xfrm>
              <a:off x="1148547" y="2348362"/>
              <a:ext cx="437899" cy="101201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6431BB-1A60-45EE-899F-4DDE70005A88}"/>
                </a:ext>
              </a:extLst>
            </p:cNvPr>
            <p:cNvCxnSpPr/>
            <p:nvPr/>
          </p:nvCxnSpPr>
          <p:spPr>
            <a:xfrm flipV="1">
              <a:off x="3039509" y="618821"/>
              <a:ext cx="453181" cy="6254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7B2166-C768-4060-97CB-AA249B3276A1}"/>
                </a:ext>
              </a:extLst>
            </p:cNvPr>
            <p:cNvCxnSpPr/>
            <p:nvPr/>
          </p:nvCxnSpPr>
          <p:spPr>
            <a:xfrm flipV="1">
              <a:off x="3039509" y="1077699"/>
              <a:ext cx="470725" cy="166562"/>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11E885-08CA-4F7F-B0CC-D00CF16C065E}"/>
                </a:ext>
              </a:extLst>
            </p:cNvPr>
            <p:cNvCxnSpPr/>
            <p:nvPr/>
          </p:nvCxnSpPr>
          <p:spPr>
            <a:xfrm>
              <a:off x="3039509" y="1244261"/>
              <a:ext cx="472871" cy="25422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C05F3F-5B92-453B-8723-EEB6AAA3F152}"/>
                </a:ext>
              </a:extLst>
            </p:cNvPr>
            <p:cNvCxnSpPr/>
            <p:nvPr/>
          </p:nvCxnSpPr>
          <p:spPr>
            <a:xfrm>
              <a:off x="3039509" y="1244261"/>
              <a:ext cx="472871" cy="67692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C70D9D-6941-4DF0-9735-C7485357967B}"/>
                </a:ext>
              </a:extLst>
            </p:cNvPr>
            <p:cNvCxnSpPr/>
            <p:nvPr/>
          </p:nvCxnSpPr>
          <p:spPr>
            <a:xfrm flipV="1">
              <a:off x="3039470" y="2628910"/>
              <a:ext cx="456847" cy="73119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6F3802-D1D9-4AD6-9DE4-7B46460E14EC}"/>
                </a:ext>
              </a:extLst>
            </p:cNvPr>
            <p:cNvCxnSpPr/>
            <p:nvPr/>
          </p:nvCxnSpPr>
          <p:spPr>
            <a:xfrm flipV="1">
              <a:off x="3039470" y="3076694"/>
              <a:ext cx="456847" cy="283414"/>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BC46A58-0532-4229-9492-83D06B3705FA}"/>
                </a:ext>
              </a:extLst>
            </p:cNvPr>
            <p:cNvCxnSpPr/>
            <p:nvPr/>
          </p:nvCxnSpPr>
          <p:spPr>
            <a:xfrm>
              <a:off x="3039470" y="3360108"/>
              <a:ext cx="456847" cy="25249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D4B6-358B-412B-A35D-C809F3104C09}"/>
                </a:ext>
              </a:extLst>
            </p:cNvPr>
            <p:cNvCxnSpPr/>
            <p:nvPr/>
          </p:nvCxnSpPr>
          <p:spPr>
            <a:xfrm>
              <a:off x="3039470" y="3360108"/>
              <a:ext cx="453219" cy="784493"/>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E6FFB21-45C6-487B-B381-DBC6AA11F640}"/>
                </a:ext>
              </a:extLst>
            </p:cNvPr>
            <p:cNvCxnSpPr>
              <a:stCxn id="14" idx="3"/>
              <a:endCxn id="20" idx="1"/>
            </p:cNvCxnSpPr>
            <p:nvPr/>
          </p:nvCxnSpPr>
          <p:spPr>
            <a:xfrm>
              <a:off x="6152746" y="1498598"/>
              <a:ext cx="487895" cy="38181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09D401-B57D-4598-94F1-8D1B5AD0D552}"/>
                </a:ext>
              </a:extLst>
            </p:cNvPr>
            <p:cNvCxnSpPr>
              <a:stCxn id="13" idx="3"/>
              <a:endCxn id="20" idx="1"/>
            </p:cNvCxnSpPr>
            <p:nvPr/>
          </p:nvCxnSpPr>
          <p:spPr>
            <a:xfrm>
              <a:off x="6151277" y="1077775"/>
              <a:ext cx="489364" cy="802638"/>
            </a:xfrm>
            <a:prstGeom prst="line">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65B857-63F0-4162-9B4B-5D87DBD23BC6}"/>
                </a:ext>
              </a:extLst>
            </p:cNvPr>
            <p:cNvCxnSpPr>
              <a:stCxn id="16" idx="3"/>
              <a:endCxn id="20" idx="1"/>
            </p:cNvCxnSpPr>
            <p:nvPr/>
          </p:nvCxnSpPr>
          <p:spPr>
            <a:xfrm flipV="1">
              <a:off x="6135329" y="1880413"/>
              <a:ext cx="505312" cy="748704"/>
            </a:xfrm>
            <a:prstGeom prst="line">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76CE06-E911-425C-B9A8-39E92060325D}"/>
                </a:ext>
              </a:extLst>
            </p:cNvPr>
            <p:cNvCxnSpPr>
              <a:endCxn id="21" idx="1"/>
            </p:cNvCxnSpPr>
            <p:nvPr/>
          </p:nvCxnSpPr>
          <p:spPr>
            <a:xfrm flipV="1">
              <a:off x="6134934" y="2759241"/>
              <a:ext cx="533842" cy="317454"/>
            </a:xfrm>
            <a:prstGeom prst="line">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0351C5-1772-4359-AC70-AFBE70FB033F}"/>
                </a:ext>
              </a:extLst>
            </p:cNvPr>
            <p:cNvCxnSpPr>
              <a:endCxn id="21" idx="1"/>
            </p:cNvCxnSpPr>
            <p:nvPr/>
          </p:nvCxnSpPr>
          <p:spPr>
            <a:xfrm>
              <a:off x="6151674" y="1921186"/>
              <a:ext cx="517102" cy="83805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109099-E16B-4659-9F9A-63AB5DB7633A}"/>
                </a:ext>
              </a:extLst>
            </p:cNvPr>
            <p:cNvCxnSpPr>
              <a:endCxn id="21" idx="1"/>
            </p:cNvCxnSpPr>
            <p:nvPr/>
          </p:nvCxnSpPr>
          <p:spPr>
            <a:xfrm flipV="1">
              <a:off x="6134934" y="2759241"/>
              <a:ext cx="533842" cy="853364"/>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B7C9E6-707B-480F-AB38-7A4C5509C9F4}"/>
                </a:ext>
              </a:extLst>
            </p:cNvPr>
            <p:cNvCxnSpPr>
              <a:endCxn id="21" idx="1"/>
            </p:cNvCxnSpPr>
            <p:nvPr/>
          </p:nvCxnSpPr>
          <p:spPr>
            <a:xfrm flipV="1">
              <a:off x="6131579" y="2759241"/>
              <a:ext cx="537197" cy="138536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2FEC61-CFBD-481E-9538-AEBEB3EAB730}"/>
                </a:ext>
              </a:extLst>
            </p:cNvPr>
            <p:cNvCxnSpPr>
              <a:endCxn id="21" idx="1"/>
            </p:cNvCxnSpPr>
            <p:nvPr/>
          </p:nvCxnSpPr>
          <p:spPr>
            <a:xfrm>
              <a:off x="6134934" y="2628910"/>
              <a:ext cx="533842" cy="130331"/>
            </a:xfrm>
            <a:prstGeom prst="line">
              <a:avLst/>
            </a:prstGeom>
            <a:ln>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 Box 60">
              <a:extLst>
                <a:ext uri="{FF2B5EF4-FFF2-40B4-BE49-F238E27FC236}">
                  <a16:creationId xmlns:a16="http://schemas.microsoft.com/office/drawing/2014/main" id="{946FABDC-6F09-47EB-B872-78B533F2E994}"/>
                </a:ext>
              </a:extLst>
            </p:cNvPr>
            <p:cNvSpPr txBox="1"/>
            <p:nvPr/>
          </p:nvSpPr>
          <p:spPr>
            <a:xfrm>
              <a:off x="164413" y="4496773"/>
              <a:ext cx="9036222" cy="46315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GB" sz="1100" i="1" dirty="0">
                  <a:effectLst/>
                  <a:latin typeface="Calibri" panose="020F0502020204030204" pitchFamily="34" charset="0"/>
                  <a:ea typeface="Calibri" panose="020F0502020204030204" pitchFamily="34" charset="0"/>
                  <a:cs typeface="Arial" panose="020B0604020202020204" pitchFamily="34" charset="0"/>
                </a:rPr>
                <a:t>Notes: </a:t>
              </a:r>
              <a:r>
                <a:rPr lang="en-GB" sz="1100" dirty="0">
                  <a:effectLst/>
                  <a:latin typeface="Calibri" panose="020F0502020204030204" pitchFamily="34" charset="0"/>
                  <a:ea typeface="Calibri" panose="020F0502020204030204" pitchFamily="34" charset="0"/>
                  <a:cs typeface="Arial" panose="020B0604020202020204" pitchFamily="34" charset="0"/>
                </a:rPr>
                <a:t>(1) dashed lines show indirect links whereas solid lines show direct progression of theories (2) darker grey shows emergence and progression of the Security theory, whereas lighter grey shows the same for the Trust theory</a:t>
              </a:r>
            </a:p>
          </p:txBody>
        </p:sp>
        <p:sp>
          <p:nvSpPr>
            <p:cNvPr id="41" name="Text Box 61">
              <a:extLst>
                <a:ext uri="{FF2B5EF4-FFF2-40B4-BE49-F238E27FC236}">
                  <a16:creationId xmlns:a16="http://schemas.microsoft.com/office/drawing/2014/main" id="{7C0286A2-965E-4759-9461-2642267F6981}"/>
                </a:ext>
              </a:extLst>
            </p:cNvPr>
            <p:cNvSpPr txBox="1"/>
            <p:nvPr/>
          </p:nvSpPr>
          <p:spPr>
            <a:xfrm>
              <a:off x="244890" y="55799"/>
              <a:ext cx="2658725" cy="27313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Phase 1 (June-Oct 2015)</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 Box 62">
              <a:extLst>
                <a:ext uri="{FF2B5EF4-FFF2-40B4-BE49-F238E27FC236}">
                  <a16:creationId xmlns:a16="http://schemas.microsoft.com/office/drawing/2014/main" id="{B835DF3F-8F54-4596-9F73-5E99F8A11F53}"/>
                </a:ext>
              </a:extLst>
            </p:cNvPr>
            <p:cNvSpPr txBox="1"/>
            <p:nvPr/>
          </p:nvSpPr>
          <p:spPr>
            <a:xfrm>
              <a:off x="3472854" y="74848"/>
              <a:ext cx="2658725" cy="27313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Phase 2 (Nov 2015 -Sept 2017)</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3" name="Text Box 63">
              <a:extLst>
                <a:ext uri="{FF2B5EF4-FFF2-40B4-BE49-F238E27FC236}">
                  <a16:creationId xmlns:a16="http://schemas.microsoft.com/office/drawing/2014/main" id="{22F213BD-303D-47AE-9496-2AAC8E8D6970}"/>
                </a:ext>
              </a:extLst>
            </p:cNvPr>
            <p:cNvSpPr txBox="1"/>
            <p:nvPr/>
          </p:nvSpPr>
          <p:spPr>
            <a:xfrm>
              <a:off x="6900895" y="74848"/>
              <a:ext cx="2149791" cy="27313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GB" sz="1100" i="1">
                  <a:effectLst/>
                  <a:latin typeface="Calibri" panose="020F0502020204030204" pitchFamily="34" charset="0"/>
                  <a:ea typeface="Calibri" panose="020F0502020204030204" pitchFamily="34" charset="0"/>
                  <a:cs typeface="Arial" panose="020B0604020202020204" pitchFamily="34" charset="0"/>
                </a:rPr>
                <a:t>Phase 3 (Sept 2019 -Jan 2020)</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4" name="Text Box 37">
              <a:extLst>
                <a:ext uri="{FF2B5EF4-FFF2-40B4-BE49-F238E27FC236}">
                  <a16:creationId xmlns:a16="http://schemas.microsoft.com/office/drawing/2014/main" id="{3FC66B41-77DA-4D4C-B13C-E3DE2AD1AF11}"/>
                </a:ext>
              </a:extLst>
            </p:cNvPr>
            <p:cNvSpPr txBox="1"/>
            <p:nvPr/>
          </p:nvSpPr>
          <p:spPr>
            <a:xfrm>
              <a:off x="6668776" y="379828"/>
              <a:ext cx="2408944" cy="4203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Advocacy helps to prioritise and sustain MCH on the political agenda</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5" name="Text Box 38">
              <a:extLst>
                <a:ext uri="{FF2B5EF4-FFF2-40B4-BE49-F238E27FC236}">
                  <a16:creationId xmlns:a16="http://schemas.microsoft.com/office/drawing/2014/main" id="{781B58E0-64AD-4275-934D-73C060F620D4}"/>
                </a:ext>
              </a:extLst>
            </p:cNvPr>
            <p:cNvSpPr txBox="1"/>
            <p:nvPr/>
          </p:nvSpPr>
          <p:spPr>
            <a:xfrm>
              <a:off x="6668776" y="917321"/>
              <a:ext cx="2430735" cy="44991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Incentives motivate recruited facility staff to perform their duties well</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6" name="Text Box 39">
              <a:extLst>
                <a:ext uri="{FF2B5EF4-FFF2-40B4-BE49-F238E27FC236}">
                  <a16:creationId xmlns:a16="http://schemas.microsoft.com/office/drawing/2014/main" id="{9593F0E0-1160-4F0A-82B6-328EC32FD50F}"/>
                </a:ext>
              </a:extLst>
            </p:cNvPr>
            <p:cNvSpPr txBox="1"/>
            <p:nvPr/>
          </p:nvSpPr>
          <p:spPr>
            <a:xfrm>
              <a:off x="6752494" y="3313724"/>
              <a:ext cx="2402599" cy="6041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en-US" sz="1100">
                  <a:effectLst/>
                  <a:latin typeface="Calibri" panose="020F0502020204030204" pitchFamily="34" charset="0"/>
                  <a:ea typeface="Calibri" panose="020F0502020204030204" pitchFamily="34" charset="0"/>
                  <a:cs typeface="Arial" panose="020B0604020202020204" pitchFamily="34" charset="0"/>
                </a:rPr>
                <a:t>Different incentives motivate village health workers to better perform their duties </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47" name="Picture 46" descr="C:\Users\hssbee\Desktop\UNN_Logo.jpg">
            <a:extLst>
              <a:ext uri="{FF2B5EF4-FFF2-40B4-BE49-F238E27FC236}">
                <a16:creationId xmlns:a16="http://schemas.microsoft.com/office/drawing/2014/main" id="{6D640AE8-27FB-428E-89AC-A910B70B5E8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3324410023"/>
      </p:ext>
    </p:extLst>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Phase 1 (June-Oct 2015)</a:t>
            </a:r>
            <a:endParaRPr lang="en-GB" dirty="0"/>
          </a:p>
        </p:txBody>
      </p:sp>
      <p:graphicFrame>
        <p:nvGraphicFramePr>
          <p:cNvPr id="7" name="Content Placeholder 6">
            <a:extLst>
              <a:ext uri="{FF2B5EF4-FFF2-40B4-BE49-F238E27FC236}">
                <a16:creationId xmlns:a16="http://schemas.microsoft.com/office/drawing/2014/main" id="{0E6E1B22-9AC8-4A25-B111-E1C4C8AF698F}"/>
              </a:ext>
            </a:extLst>
          </p:cNvPr>
          <p:cNvGraphicFramePr>
            <a:graphicFrameLocks noGrp="1"/>
          </p:cNvGraphicFramePr>
          <p:nvPr>
            <p:ph idx="1"/>
            <p:extLst>
              <p:ext uri="{D42A27DB-BD31-4B8C-83A1-F6EECF244321}">
                <p14:modId xmlns:p14="http://schemas.microsoft.com/office/powerpoint/2010/main" val="2561817015"/>
              </p:ext>
            </p:extLst>
          </p:nvPr>
        </p:nvGraphicFramePr>
        <p:xfrm>
          <a:off x="-140766" y="998035"/>
          <a:ext cx="9425532" cy="3254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12</a:t>
            </a:fld>
            <a:endParaRPr lang="en-GB" dirty="0"/>
          </a:p>
        </p:txBody>
      </p:sp>
      <p:pic>
        <p:nvPicPr>
          <p:cNvPr id="8" name="Picture 7" descr="C:\Users\hssbee\Desktop\UNN_Logo.jpg">
            <a:extLst>
              <a:ext uri="{FF2B5EF4-FFF2-40B4-BE49-F238E27FC236}">
                <a16:creationId xmlns:a16="http://schemas.microsoft.com/office/drawing/2014/main" id="{5E80ED49-6F74-4095-87E2-B1C6F3996FD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3" name="Picture 2">
            <a:extLst>
              <a:ext uri="{FF2B5EF4-FFF2-40B4-BE49-F238E27FC236}">
                <a16:creationId xmlns:a16="http://schemas.microsoft.com/office/drawing/2014/main" id="{FF9C8097-3E2B-4F2F-938C-AC464C1007EF}"/>
              </a:ext>
            </a:extLst>
          </p:cNvPr>
          <p:cNvPicPr>
            <a:picLocks noChangeAspect="1"/>
          </p:cNvPicPr>
          <p:nvPr/>
        </p:nvPicPr>
        <p:blipFill rotWithShape="1">
          <a:blip r:embed="rId9"/>
          <a:srcRect r="13544"/>
          <a:stretch/>
        </p:blipFill>
        <p:spPr>
          <a:xfrm>
            <a:off x="3635896" y="4299554"/>
            <a:ext cx="5512229" cy="2473423"/>
          </a:xfrm>
          <a:prstGeom prst="rect">
            <a:avLst/>
          </a:prstGeom>
          <a:noFill/>
          <a:ln>
            <a:solidFill>
              <a:schemeClr val="tx1"/>
            </a:solidFill>
          </a:ln>
        </p:spPr>
      </p:pic>
      <p:pic>
        <p:nvPicPr>
          <p:cNvPr id="9" name="Picture 8">
            <a:extLst>
              <a:ext uri="{FF2B5EF4-FFF2-40B4-BE49-F238E27FC236}">
                <a16:creationId xmlns:a16="http://schemas.microsoft.com/office/drawing/2014/main" id="{DC3909CD-4645-4081-A92A-FAAC03C4BA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3573016"/>
            <a:ext cx="3264363" cy="2448272"/>
          </a:xfrm>
          <a:prstGeom prst="rect">
            <a:avLst/>
          </a:prstGeom>
        </p:spPr>
      </p:pic>
    </p:spTree>
    <p:extLst>
      <p:ext uri="{BB962C8B-B14F-4D97-AF65-F5344CB8AC3E}">
        <p14:creationId xmlns:p14="http://schemas.microsoft.com/office/powerpoint/2010/main" val="3020267129"/>
      </p:ext>
    </p:extLst>
  </p:cSld>
  <p:clrMapOvr>
    <a:masterClrMapping/>
  </p:clrMapOvr>
  <p:transition spd="slow">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Phase 1 - reflections</a:t>
            </a:r>
            <a:endParaRPr lang="en-GB" dirty="0"/>
          </a:p>
        </p:txBody>
      </p:sp>
      <p:sp>
        <p:nvSpPr>
          <p:cNvPr id="3" name="Content Placeholder 2"/>
          <p:cNvSpPr>
            <a:spLocks noGrp="1"/>
          </p:cNvSpPr>
          <p:nvPr>
            <p:ph idx="1"/>
          </p:nvPr>
        </p:nvSpPr>
        <p:spPr>
          <a:xfrm>
            <a:off x="4910588" y="1154933"/>
            <a:ext cx="4005344" cy="5226395"/>
          </a:xfrm>
        </p:spPr>
        <p:txBody>
          <a:bodyPr>
            <a:normAutofit fontScale="92500" lnSpcReduction="10000"/>
          </a:bodyPr>
          <a:lstStyle/>
          <a:p>
            <a:pPr marL="0" indent="0">
              <a:buNone/>
            </a:pPr>
            <a:r>
              <a:rPr lang="en-US" sz="2000" dirty="0"/>
              <a:t>Theory gleaning was driven by </a:t>
            </a:r>
            <a:r>
              <a:rPr lang="en-US" sz="2000" dirty="0" err="1"/>
              <a:t>programme</a:t>
            </a:r>
            <a:r>
              <a:rPr lang="en-US" sz="2000" dirty="0"/>
              <a:t> design (supply-demand)</a:t>
            </a:r>
          </a:p>
          <a:p>
            <a:pPr marL="0" indent="0">
              <a:buNone/>
            </a:pPr>
            <a:endParaRPr lang="en-US" sz="2000" dirty="0"/>
          </a:p>
          <a:p>
            <a:pPr marL="0" indent="0">
              <a:buNone/>
            </a:pPr>
            <a:r>
              <a:rPr lang="en-US" sz="2000" dirty="0"/>
              <a:t>Security and trust were implicit</a:t>
            </a:r>
          </a:p>
          <a:p>
            <a:r>
              <a:rPr lang="en-US" sz="2000" dirty="0"/>
              <a:t>Working environment</a:t>
            </a:r>
          </a:p>
          <a:p>
            <a:r>
              <a:rPr lang="en-US" sz="2000" dirty="0"/>
              <a:t>Infrastructure</a:t>
            </a:r>
          </a:p>
          <a:p>
            <a:r>
              <a:rPr lang="en-US" sz="2000" dirty="0"/>
              <a:t>Staff performance</a:t>
            </a:r>
          </a:p>
          <a:p>
            <a:endParaRPr lang="en-US" sz="2000" dirty="0"/>
          </a:p>
          <a:p>
            <a:pPr marL="0" indent="0">
              <a:buNone/>
            </a:pPr>
            <a:r>
              <a:rPr lang="en-US" sz="2000" dirty="0"/>
              <a:t>Security - clearer in the data (perimeter fencing, night guards) but Trust emerged indirectly (staff motivation, user satisfaction) </a:t>
            </a:r>
          </a:p>
          <a:p>
            <a:pPr marL="0" indent="0">
              <a:buNone/>
            </a:pPr>
            <a:endParaRPr lang="en-US" sz="2000" dirty="0"/>
          </a:p>
          <a:p>
            <a:pPr marL="0" indent="0">
              <a:buNone/>
            </a:pPr>
            <a:r>
              <a:rPr lang="en-US" sz="2000" dirty="0"/>
              <a:t>Engaged with empirical literature, driven by </a:t>
            </a:r>
            <a:r>
              <a:rPr lang="en-US" sz="2000" dirty="0" err="1"/>
              <a:t>programme</a:t>
            </a:r>
            <a:r>
              <a:rPr lang="en-US" sz="2000" dirty="0"/>
              <a:t> logic</a:t>
            </a:r>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13</a:t>
            </a:fld>
            <a:endParaRPr lang="en-GB" dirty="0"/>
          </a:p>
        </p:txBody>
      </p:sp>
      <p:pic>
        <p:nvPicPr>
          <p:cNvPr id="7" name="Picture 6">
            <a:extLst>
              <a:ext uri="{FF2B5EF4-FFF2-40B4-BE49-F238E27FC236}">
                <a16:creationId xmlns:a16="http://schemas.microsoft.com/office/drawing/2014/main" id="{C078E214-0332-4F05-BDEE-12140B8D1997}"/>
              </a:ext>
            </a:extLst>
          </p:cNvPr>
          <p:cNvPicPr>
            <a:picLocks noChangeAspect="1"/>
          </p:cNvPicPr>
          <p:nvPr/>
        </p:nvPicPr>
        <p:blipFill>
          <a:blip r:embed="rId3"/>
          <a:stretch>
            <a:fillRect/>
          </a:stretch>
        </p:blipFill>
        <p:spPr>
          <a:xfrm>
            <a:off x="224418" y="1129249"/>
            <a:ext cx="4104456" cy="5518340"/>
          </a:xfrm>
          <a:prstGeom prst="rect">
            <a:avLst/>
          </a:prstGeom>
          <a:ln>
            <a:solidFill>
              <a:schemeClr val="tx1"/>
            </a:solidFill>
          </a:ln>
        </p:spPr>
      </p:pic>
      <p:pic>
        <p:nvPicPr>
          <p:cNvPr id="8" name="Picture 7" descr="C:\Users\hssbee\Desktop\UNN_Logo.jpg">
            <a:extLst>
              <a:ext uri="{FF2B5EF4-FFF2-40B4-BE49-F238E27FC236}">
                <a16:creationId xmlns:a16="http://schemas.microsoft.com/office/drawing/2014/main" id="{3A1A35B2-D8DB-43FD-BFD5-63237F1E549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3188388952"/>
      </p:ext>
    </p:extLst>
  </p:cSld>
  <p:clrMapOvr>
    <a:masterClrMapping/>
  </p:clrMapOvr>
  <p:transition spd="slow">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a:xfrm>
            <a:off x="323528" y="188640"/>
            <a:ext cx="6131024" cy="648072"/>
          </a:xfrm>
        </p:spPr>
        <p:txBody>
          <a:bodyPr/>
          <a:lstStyle/>
          <a:p>
            <a:r>
              <a:rPr lang="en-US" sz="2800" dirty="0"/>
              <a:t>Phase 2 (</a:t>
            </a:r>
            <a:r>
              <a:rPr lang="en-US" sz="2800" i="1" dirty="0"/>
              <a:t>Nov 2015 – Sept 2017)</a:t>
            </a:r>
            <a:br>
              <a:rPr lang="en-US" sz="2800" i="1" dirty="0"/>
            </a:br>
            <a:endParaRPr lang="en-GB" sz="2800" dirty="0"/>
          </a:p>
        </p:txBody>
      </p:sp>
      <p:graphicFrame>
        <p:nvGraphicFramePr>
          <p:cNvPr id="8" name="Content Placeholder 7">
            <a:extLst>
              <a:ext uri="{FF2B5EF4-FFF2-40B4-BE49-F238E27FC236}">
                <a16:creationId xmlns:a16="http://schemas.microsoft.com/office/drawing/2014/main" id="{AEB651B0-7829-41F5-9A17-DE665CBACD3B}"/>
              </a:ext>
            </a:extLst>
          </p:cNvPr>
          <p:cNvGraphicFramePr>
            <a:graphicFrameLocks noGrp="1"/>
          </p:cNvGraphicFramePr>
          <p:nvPr>
            <p:ph idx="1"/>
            <p:extLst>
              <p:ext uri="{D42A27DB-BD31-4B8C-83A1-F6EECF244321}">
                <p14:modId xmlns:p14="http://schemas.microsoft.com/office/powerpoint/2010/main" val="4131324163"/>
              </p:ext>
            </p:extLst>
          </p:nvPr>
        </p:nvGraphicFramePr>
        <p:xfrm>
          <a:off x="-697160" y="1141342"/>
          <a:ext cx="10021688" cy="5600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14</a:t>
            </a:fld>
            <a:endParaRPr lang="en-GB" dirty="0"/>
          </a:p>
        </p:txBody>
      </p:sp>
      <p:pic>
        <p:nvPicPr>
          <p:cNvPr id="7" name="Picture 6" descr="C:\Users\hssbee\Desktop\UNN_Logo.jpg">
            <a:extLst>
              <a:ext uri="{FF2B5EF4-FFF2-40B4-BE49-F238E27FC236}">
                <a16:creationId xmlns:a16="http://schemas.microsoft.com/office/drawing/2014/main" id="{FBC0377F-619C-42B2-B30A-56A7BD50306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800455990"/>
      </p:ext>
    </p:extLst>
  </p:cSld>
  <p:clrMapOvr>
    <a:masterClrMapping/>
  </p:clrMapOvr>
  <p:transition spd="slow">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22FE-098C-4F6E-8603-AD5B9718B60A}"/>
              </a:ext>
            </a:extLst>
          </p:cNvPr>
          <p:cNvSpPr>
            <a:spLocks noGrp="1"/>
          </p:cNvSpPr>
          <p:nvPr>
            <p:ph type="title"/>
          </p:nvPr>
        </p:nvSpPr>
        <p:spPr/>
        <p:txBody>
          <a:bodyPr/>
          <a:lstStyle/>
          <a:p>
            <a:r>
              <a:rPr lang="en-US" dirty="0"/>
              <a:t>Phase 2 outputs</a:t>
            </a:r>
            <a:endParaRPr lang="en-GB" dirty="0"/>
          </a:p>
        </p:txBody>
      </p:sp>
      <p:sp>
        <p:nvSpPr>
          <p:cNvPr id="4" name="Slide Number Placeholder 3">
            <a:extLst>
              <a:ext uri="{FF2B5EF4-FFF2-40B4-BE49-F238E27FC236}">
                <a16:creationId xmlns:a16="http://schemas.microsoft.com/office/drawing/2014/main" id="{C87359E1-8C32-4444-8FA0-DC6DEF25557B}"/>
              </a:ext>
            </a:extLst>
          </p:cNvPr>
          <p:cNvSpPr>
            <a:spLocks noGrp="1"/>
          </p:cNvSpPr>
          <p:nvPr>
            <p:ph type="sldNum" sz="quarter" idx="4"/>
          </p:nvPr>
        </p:nvSpPr>
        <p:spPr/>
        <p:txBody>
          <a:bodyPr/>
          <a:lstStyle/>
          <a:p>
            <a:pPr>
              <a:defRPr/>
            </a:pPr>
            <a:fld id="{E767290F-ED83-4826-A58F-3C097C49FD0E}" type="slidenum">
              <a:rPr lang="en-GB" smtClean="0"/>
              <a:pPr>
                <a:defRPr/>
              </a:pPr>
              <a:t>15</a:t>
            </a:fld>
            <a:endParaRPr lang="en-GB" dirty="0"/>
          </a:p>
        </p:txBody>
      </p:sp>
      <p:pic>
        <p:nvPicPr>
          <p:cNvPr id="5" name="Picture 4">
            <a:extLst>
              <a:ext uri="{FF2B5EF4-FFF2-40B4-BE49-F238E27FC236}">
                <a16:creationId xmlns:a16="http://schemas.microsoft.com/office/drawing/2014/main" id="{9CD27B65-DC25-49B8-BBFF-411759355339}"/>
              </a:ext>
            </a:extLst>
          </p:cNvPr>
          <p:cNvPicPr>
            <a:picLocks noChangeAspect="1"/>
          </p:cNvPicPr>
          <p:nvPr/>
        </p:nvPicPr>
        <p:blipFill>
          <a:blip r:embed="rId2"/>
          <a:stretch>
            <a:fillRect/>
          </a:stretch>
        </p:blipFill>
        <p:spPr>
          <a:xfrm>
            <a:off x="323528" y="1844824"/>
            <a:ext cx="3757725" cy="4191000"/>
          </a:xfrm>
          <a:prstGeom prst="rect">
            <a:avLst/>
          </a:prstGeom>
        </p:spPr>
      </p:pic>
      <p:sp>
        <p:nvSpPr>
          <p:cNvPr id="6" name="Oval 5">
            <a:extLst>
              <a:ext uri="{FF2B5EF4-FFF2-40B4-BE49-F238E27FC236}">
                <a16:creationId xmlns:a16="http://schemas.microsoft.com/office/drawing/2014/main" id="{7C0F223E-7F9B-46D3-9F61-CB99227582A5}"/>
              </a:ext>
            </a:extLst>
          </p:cNvPr>
          <p:cNvSpPr/>
          <p:nvPr/>
        </p:nvSpPr>
        <p:spPr bwMode="auto">
          <a:xfrm>
            <a:off x="529208" y="2166365"/>
            <a:ext cx="802432" cy="288032"/>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Oval 6">
            <a:extLst>
              <a:ext uri="{FF2B5EF4-FFF2-40B4-BE49-F238E27FC236}">
                <a16:creationId xmlns:a16="http://schemas.microsoft.com/office/drawing/2014/main" id="{6F5242CD-B4F0-414D-859D-75EC2E362146}"/>
              </a:ext>
            </a:extLst>
          </p:cNvPr>
          <p:cNvSpPr/>
          <p:nvPr/>
        </p:nvSpPr>
        <p:spPr bwMode="auto">
          <a:xfrm>
            <a:off x="323528" y="2924944"/>
            <a:ext cx="3394720" cy="2163736"/>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Picture 7">
            <a:extLst>
              <a:ext uri="{FF2B5EF4-FFF2-40B4-BE49-F238E27FC236}">
                <a16:creationId xmlns:a16="http://schemas.microsoft.com/office/drawing/2014/main" id="{A7C130A5-8F25-4736-A804-806E86465A3B}"/>
              </a:ext>
            </a:extLst>
          </p:cNvPr>
          <p:cNvPicPr>
            <a:picLocks noChangeAspect="1"/>
          </p:cNvPicPr>
          <p:nvPr/>
        </p:nvPicPr>
        <p:blipFill>
          <a:blip r:embed="rId3"/>
          <a:stretch>
            <a:fillRect/>
          </a:stretch>
        </p:blipFill>
        <p:spPr>
          <a:xfrm>
            <a:off x="4788024" y="1082723"/>
            <a:ext cx="3753881" cy="5586637"/>
          </a:xfrm>
          <a:prstGeom prst="rect">
            <a:avLst/>
          </a:prstGeom>
        </p:spPr>
      </p:pic>
      <p:pic>
        <p:nvPicPr>
          <p:cNvPr id="9" name="Picture 8" descr="C:\Users\hssbee\Desktop\UNN_Logo.jpg">
            <a:extLst>
              <a:ext uri="{FF2B5EF4-FFF2-40B4-BE49-F238E27FC236}">
                <a16:creationId xmlns:a16="http://schemas.microsoft.com/office/drawing/2014/main" id="{FA9E361B-0ED0-4C33-BE81-56F57F481DC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403430824"/>
      </p:ext>
    </p:extLst>
  </p:cSld>
  <p:clrMapOvr>
    <a:masterClrMapping/>
  </p:clrMapOvr>
  <p:transition spd="slow">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Phase 2 - PTs</a:t>
            </a:r>
            <a:endParaRPr lang="en-GB" dirty="0"/>
          </a:p>
        </p:txBody>
      </p:sp>
      <p:sp>
        <p:nvSpPr>
          <p:cNvPr id="3" name="Content Placeholder 2"/>
          <p:cNvSpPr>
            <a:spLocks noGrp="1"/>
          </p:cNvSpPr>
          <p:nvPr>
            <p:ph idx="1"/>
          </p:nvPr>
        </p:nvSpPr>
        <p:spPr>
          <a:xfrm>
            <a:off x="4355976" y="1076223"/>
            <a:ext cx="4788024" cy="5040560"/>
          </a:xfrm>
        </p:spPr>
        <p:txBody>
          <a:bodyPr>
            <a:normAutofit fontScale="92500" lnSpcReduction="10000"/>
          </a:bodyPr>
          <a:lstStyle/>
          <a:p>
            <a:pPr marL="0" indent="0">
              <a:lnSpc>
                <a:spcPct val="120000"/>
              </a:lnSpc>
              <a:buNone/>
            </a:pPr>
            <a:r>
              <a:rPr lang="en-GB" sz="2000" b="1" dirty="0"/>
              <a:t>D4: Sustainability of trust in the health system. </a:t>
            </a:r>
            <a:r>
              <a:rPr lang="en-GB" sz="2000" dirty="0"/>
              <a:t>In the context of improved staff attitude, upgraded health facilities and functioning WDCs achieved during implementation of the SURE-P programme, pregnant women who receive sustained financial and non-financial incentives to use MCH services (C), are likely to develop and maintain a sense of improved trust (including confidence and satisfaction) with health facilities and staff (M), ultimately leading to improved likelihood of repeated and regular utilisation of MCH services from these health facilities (O).</a:t>
            </a:r>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16</a:t>
            </a:fld>
            <a:endParaRPr lang="en-GB" dirty="0"/>
          </a:p>
        </p:txBody>
      </p:sp>
      <p:pic>
        <p:nvPicPr>
          <p:cNvPr id="7" name="Picture 6" descr="C:\Users\hssbee\Desktop\UNN_Logo.jpg">
            <a:extLst>
              <a:ext uri="{FF2B5EF4-FFF2-40B4-BE49-F238E27FC236}">
                <a16:creationId xmlns:a16="http://schemas.microsoft.com/office/drawing/2014/main" id="{355FA073-FF44-4E5E-8CFE-0923C41ED7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
        <p:nvSpPr>
          <p:cNvPr id="9" name="Content Placeholder 2">
            <a:extLst>
              <a:ext uri="{FF2B5EF4-FFF2-40B4-BE49-F238E27FC236}">
                <a16:creationId xmlns:a16="http://schemas.microsoft.com/office/drawing/2014/main" id="{975DB35E-0435-490F-ACCE-1255E1DFFE8C}"/>
              </a:ext>
            </a:extLst>
          </p:cNvPr>
          <p:cNvSpPr txBox="1">
            <a:spLocks/>
          </p:cNvSpPr>
          <p:nvPr/>
        </p:nvSpPr>
        <p:spPr>
          <a:xfrm>
            <a:off x="135483" y="1151722"/>
            <a:ext cx="3932461" cy="5184575"/>
          </a:xfrm>
          <a:prstGeom prst="rect">
            <a:avLst/>
          </a:prstGeom>
        </p:spPr>
        <p:txBody>
          <a:bodyPr vert="horz">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ct val="110000"/>
              </a:lnSpc>
              <a:buFontTx/>
              <a:buNone/>
            </a:pPr>
            <a:r>
              <a:rPr lang="en-GB" sz="1900" b="1" kern="0" dirty="0"/>
              <a:t>S3: Health workers feeling safer to work. </a:t>
            </a:r>
            <a:r>
              <a:rPr lang="en-GB" sz="1900" kern="0" dirty="0"/>
              <a:t>In the context where health facilities or communities ensure employment of security men, erection of perimeter fences and availability of accommodation for health workers in the facility premises (C), then health workers are likely to feel safer and therefore willing to work (i.e. provide MCH services) during night hours (M), thus ensuring the provision of round the clock MCH services, and improved access to MCH services (O)</a:t>
            </a:r>
          </a:p>
          <a:p>
            <a:pPr>
              <a:lnSpc>
                <a:spcPct val="110000"/>
              </a:lnSpc>
            </a:pPr>
            <a:endParaRPr lang="en-GB" sz="1900" kern="0" dirty="0"/>
          </a:p>
        </p:txBody>
      </p:sp>
    </p:spTree>
    <p:extLst>
      <p:ext uri="{BB962C8B-B14F-4D97-AF65-F5344CB8AC3E}">
        <p14:creationId xmlns:p14="http://schemas.microsoft.com/office/powerpoint/2010/main" val="3118569436"/>
      </p:ext>
    </p:extLst>
  </p:cSld>
  <p:clrMapOvr>
    <a:masterClrMapping/>
  </p:clrMapOvr>
  <p:transition spd="slow">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Phase 2 - reflections</a:t>
            </a:r>
            <a:endParaRPr lang="en-GB" dirty="0"/>
          </a:p>
        </p:txBody>
      </p:sp>
      <p:sp>
        <p:nvSpPr>
          <p:cNvPr id="3" name="Content Placeholder 2"/>
          <p:cNvSpPr>
            <a:spLocks noGrp="1"/>
          </p:cNvSpPr>
          <p:nvPr>
            <p:ph idx="1"/>
          </p:nvPr>
        </p:nvSpPr>
        <p:spPr>
          <a:xfrm>
            <a:off x="395536" y="1389827"/>
            <a:ext cx="8229600" cy="4525963"/>
          </a:xfrm>
        </p:spPr>
        <p:txBody>
          <a:bodyPr/>
          <a:lstStyle/>
          <a:p>
            <a:r>
              <a:rPr lang="en-US" dirty="0"/>
              <a:t>Retroductive reasoning </a:t>
            </a:r>
            <a:r>
              <a:rPr lang="en-US" dirty="0">
                <a:sym typeface="Wingdings" panose="05000000000000000000" pitchFamily="2" charset="2"/>
              </a:rPr>
              <a:t> tentative causality propositions included and tested in IDIs</a:t>
            </a:r>
          </a:p>
          <a:p>
            <a:endParaRPr lang="en-GB" dirty="0"/>
          </a:p>
          <a:p>
            <a:r>
              <a:rPr lang="en-GB" dirty="0"/>
              <a:t>Magnifying glass metaphor </a:t>
            </a:r>
          </a:p>
          <a:p>
            <a:pPr lvl="1"/>
            <a:r>
              <a:rPr lang="en-GB" dirty="0"/>
              <a:t>Engagements with still empirical but increasingly theoretical literature</a:t>
            </a:r>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17</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8" name="Picture 7">
            <a:extLst>
              <a:ext uri="{FF2B5EF4-FFF2-40B4-BE49-F238E27FC236}">
                <a16:creationId xmlns:a16="http://schemas.microsoft.com/office/drawing/2014/main" id="{58124277-B2E3-4E63-8F88-1656D0396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202" y="3967911"/>
            <a:ext cx="3601932" cy="2701449"/>
          </a:xfrm>
          <a:prstGeom prst="rect">
            <a:avLst/>
          </a:prstGeom>
        </p:spPr>
      </p:pic>
    </p:spTree>
    <p:extLst>
      <p:ext uri="{BB962C8B-B14F-4D97-AF65-F5344CB8AC3E}">
        <p14:creationId xmlns:p14="http://schemas.microsoft.com/office/powerpoint/2010/main" val="2749431490"/>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Phase 3 (</a:t>
            </a:r>
            <a:r>
              <a:rPr lang="en-US" i="1" dirty="0"/>
              <a:t>Sept 2017 – Dec 2019)</a:t>
            </a:r>
            <a:br>
              <a:rPr lang="en-US" i="1" dirty="0"/>
            </a:br>
            <a:r>
              <a:rPr lang="en-US" dirty="0"/>
              <a:t> </a:t>
            </a:r>
            <a:endParaRPr lang="en-GB" dirty="0"/>
          </a:p>
        </p:txBody>
      </p:sp>
      <p:graphicFrame>
        <p:nvGraphicFramePr>
          <p:cNvPr id="5" name="Content Placeholder 4">
            <a:extLst>
              <a:ext uri="{FF2B5EF4-FFF2-40B4-BE49-F238E27FC236}">
                <a16:creationId xmlns:a16="http://schemas.microsoft.com/office/drawing/2014/main" id="{008C9983-22D0-4035-BFD9-0998D0F8C961}"/>
              </a:ext>
            </a:extLst>
          </p:cNvPr>
          <p:cNvGraphicFramePr>
            <a:graphicFrameLocks noGrp="1"/>
          </p:cNvGraphicFramePr>
          <p:nvPr>
            <p:ph idx="1"/>
            <p:extLst>
              <p:ext uri="{D42A27DB-BD31-4B8C-83A1-F6EECF244321}">
                <p14:modId xmlns:p14="http://schemas.microsoft.com/office/powerpoint/2010/main" val="169515108"/>
              </p:ext>
            </p:extLst>
          </p:nvPr>
        </p:nvGraphicFramePr>
        <p:xfrm>
          <a:off x="4644008" y="1457807"/>
          <a:ext cx="4175720" cy="4662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18</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9" name="Picture 8" descr="A group of people sitting at a table in a room&#10;&#10;Description automatically generated">
            <a:extLst>
              <a:ext uri="{FF2B5EF4-FFF2-40B4-BE49-F238E27FC236}">
                <a16:creationId xmlns:a16="http://schemas.microsoft.com/office/drawing/2014/main" id="{D2FDACBF-1FBF-4BBE-A93D-19B8DCDAB3B1}"/>
              </a:ext>
            </a:extLst>
          </p:cNvPr>
          <p:cNvPicPr>
            <a:picLocks noChangeAspect="1"/>
          </p:cNvPicPr>
          <p:nvPr/>
        </p:nvPicPr>
        <p:blipFill>
          <a:blip r:embed="rId9"/>
          <a:stretch>
            <a:fillRect/>
          </a:stretch>
        </p:blipFill>
        <p:spPr>
          <a:xfrm>
            <a:off x="457200" y="4119333"/>
            <a:ext cx="3366680" cy="2525010"/>
          </a:xfrm>
          <a:prstGeom prst="rect">
            <a:avLst/>
          </a:prstGeom>
        </p:spPr>
      </p:pic>
      <p:pic>
        <p:nvPicPr>
          <p:cNvPr id="14" name="Picture 13">
            <a:extLst>
              <a:ext uri="{FF2B5EF4-FFF2-40B4-BE49-F238E27FC236}">
                <a16:creationId xmlns:a16="http://schemas.microsoft.com/office/drawing/2014/main" id="{0D5880D0-2887-4844-846B-17DE117866B8}"/>
              </a:ext>
            </a:extLst>
          </p:cNvPr>
          <p:cNvPicPr>
            <a:picLocks noChangeAspect="1"/>
          </p:cNvPicPr>
          <p:nvPr/>
        </p:nvPicPr>
        <p:blipFill>
          <a:blip r:embed="rId10"/>
          <a:stretch>
            <a:fillRect/>
          </a:stretch>
        </p:blipFill>
        <p:spPr>
          <a:xfrm>
            <a:off x="1691680" y="1271458"/>
            <a:ext cx="3635896" cy="2726922"/>
          </a:xfrm>
          <a:prstGeom prst="rect">
            <a:avLst/>
          </a:prstGeom>
        </p:spPr>
      </p:pic>
    </p:spTree>
    <p:extLst>
      <p:ext uri="{BB962C8B-B14F-4D97-AF65-F5344CB8AC3E}">
        <p14:creationId xmlns:p14="http://schemas.microsoft.com/office/powerpoint/2010/main" val="650743066"/>
      </p:ext>
    </p:extLst>
  </p:cSld>
  <p:clrMapOvr>
    <a:masterClrMapping/>
  </p:clrMapOvr>
  <p:transition spd="slow">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D9B60B-F1A1-4D53-BCFC-48D063038EA3}"/>
              </a:ext>
            </a:extLst>
          </p:cNvPr>
          <p:cNvPicPr>
            <a:picLocks noChangeAspect="1"/>
          </p:cNvPicPr>
          <p:nvPr/>
        </p:nvPicPr>
        <p:blipFill>
          <a:blip r:embed="rId2"/>
          <a:stretch>
            <a:fillRect/>
          </a:stretch>
        </p:blipFill>
        <p:spPr>
          <a:xfrm>
            <a:off x="251520" y="1147801"/>
            <a:ext cx="7946233" cy="5400598"/>
          </a:xfrm>
          <a:prstGeom prst="rect">
            <a:avLst/>
          </a:prstGeom>
        </p:spPr>
      </p:pic>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Security PT</a:t>
            </a: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19</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2637956476"/>
      </p:ext>
    </p:extLst>
  </p:cSld>
  <p:clrMapOvr>
    <a:masterClrMapping/>
  </p:clrMapOvr>
  <p:transition spd="slow">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Structure</a:t>
            </a: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a:t>
            </a:fld>
            <a:endParaRPr lang="en-GB" dirty="0"/>
          </a:p>
        </p:txBody>
      </p:sp>
      <p:pic>
        <p:nvPicPr>
          <p:cNvPr id="5" name="Picture 4" descr="C:\Users\hssbee\Desktop\UNN_Logo.jpg">
            <a:extLst>
              <a:ext uri="{FF2B5EF4-FFF2-40B4-BE49-F238E27FC236}">
                <a16:creationId xmlns:a16="http://schemas.microsoft.com/office/drawing/2014/main" id="{5C11B319-073A-4F11-9BFB-75010C7C2E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
        <p:nvSpPr>
          <p:cNvPr id="7" name="Rectangle 3">
            <a:extLst>
              <a:ext uri="{FF2B5EF4-FFF2-40B4-BE49-F238E27FC236}">
                <a16:creationId xmlns:a16="http://schemas.microsoft.com/office/drawing/2014/main" id="{810C9C21-6DD1-41C1-AC8C-6F0F3AF7B0A9}"/>
              </a:ext>
            </a:extLst>
          </p:cNvPr>
          <p:cNvSpPr txBox="1">
            <a:spLocks noChangeArrowheads="1"/>
          </p:cNvSpPr>
          <p:nvPr/>
        </p:nvSpPr>
        <p:spPr>
          <a:xfrm>
            <a:off x="4865340" y="1324614"/>
            <a:ext cx="4044599" cy="4786313"/>
          </a:xfrm>
          <a:prstGeom prst="rect">
            <a:avLst/>
          </a:prstGeom>
        </p:spPr>
        <p:txBody>
          <a:bodyPr vert="horz">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33400" indent="-533400" eaLnBrk="1" hangingPunct="1">
              <a:buFont typeface="+mj-lt"/>
              <a:buAutoNum type="arabicPeriod"/>
              <a:defRPr/>
            </a:pPr>
            <a:r>
              <a:rPr lang="en-GB" kern="0" dirty="0">
                <a:latin typeface="Calibri" pitchFamily="34" charset="0"/>
              </a:rPr>
              <a:t>Introduction</a:t>
            </a:r>
          </a:p>
          <a:p>
            <a:pPr marL="533400" indent="-533400" eaLnBrk="1" hangingPunct="1">
              <a:spcBef>
                <a:spcPts val="1800"/>
              </a:spcBef>
              <a:buFont typeface="+mj-lt"/>
              <a:buAutoNum type="arabicPeriod"/>
              <a:defRPr/>
            </a:pPr>
            <a:endParaRPr lang="en-GB" kern="0" dirty="0">
              <a:latin typeface="Calibri" pitchFamily="34" charset="0"/>
            </a:endParaRPr>
          </a:p>
          <a:p>
            <a:pPr marL="533400" indent="-533400" eaLnBrk="1" hangingPunct="1">
              <a:spcBef>
                <a:spcPts val="1800"/>
              </a:spcBef>
              <a:buFont typeface="+mj-lt"/>
              <a:buAutoNum type="arabicPeriod"/>
              <a:defRPr/>
            </a:pPr>
            <a:r>
              <a:rPr lang="en-GB" kern="0" dirty="0">
                <a:latin typeface="Calibri" pitchFamily="34" charset="0"/>
              </a:rPr>
              <a:t>Tracing theories</a:t>
            </a:r>
          </a:p>
          <a:p>
            <a:pPr marL="933450" lvl="1" indent="-533400" eaLnBrk="1" hangingPunct="1">
              <a:buFont typeface="+mj-lt"/>
              <a:buAutoNum type="alphaLcPeriod"/>
              <a:defRPr/>
            </a:pPr>
            <a:r>
              <a:rPr lang="en-GB" kern="0" dirty="0">
                <a:latin typeface="Calibri" pitchFamily="34" charset="0"/>
              </a:rPr>
              <a:t>Processes / Phases </a:t>
            </a:r>
          </a:p>
          <a:p>
            <a:pPr marL="933450" lvl="1" indent="-533400" eaLnBrk="1" hangingPunct="1">
              <a:buFont typeface="+mj-lt"/>
              <a:buAutoNum type="alphaLcPeriod"/>
              <a:defRPr/>
            </a:pPr>
            <a:r>
              <a:rPr lang="en-GB" kern="0" dirty="0">
                <a:latin typeface="Calibri" pitchFamily="34" charset="0"/>
              </a:rPr>
              <a:t>Reflections</a:t>
            </a:r>
          </a:p>
          <a:p>
            <a:pPr marL="533400" indent="-533400" eaLnBrk="1" hangingPunct="1">
              <a:spcBef>
                <a:spcPts val="1800"/>
              </a:spcBef>
              <a:buFont typeface="+mj-lt"/>
              <a:buAutoNum type="arabicPeriod"/>
              <a:defRPr/>
            </a:pPr>
            <a:endParaRPr lang="en-GB" kern="0" dirty="0">
              <a:latin typeface="Calibri" pitchFamily="34" charset="0"/>
            </a:endParaRPr>
          </a:p>
          <a:p>
            <a:pPr marL="533400" indent="-533400" eaLnBrk="1" hangingPunct="1">
              <a:spcBef>
                <a:spcPts val="1800"/>
              </a:spcBef>
              <a:buFont typeface="+mj-lt"/>
              <a:buAutoNum type="arabicPeriod"/>
              <a:defRPr/>
            </a:pPr>
            <a:r>
              <a:rPr lang="en-GB" kern="0" dirty="0">
                <a:latin typeface="Calibri" pitchFamily="34" charset="0"/>
              </a:rPr>
              <a:t>Lessons learned</a:t>
            </a:r>
          </a:p>
          <a:p>
            <a:pPr marL="533400" indent="-533400" eaLnBrk="1" hangingPunct="1">
              <a:buFontTx/>
              <a:buNone/>
              <a:defRPr/>
            </a:pPr>
            <a:endParaRPr lang="en-GB" kern="0" dirty="0">
              <a:latin typeface="Calibri" pitchFamily="34" charset="0"/>
            </a:endParaRPr>
          </a:p>
        </p:txBody>
      </p:sp>
      <p:pic>
        <p:nvPicPr>
          <p:cNvPr id="8" name="Picture 8" descr="olbinski17">
            <a:extLst>
              <a:ext uri="{FF2B5EF4-FFF2-40B4-BE49-F238E27FC236}">
                <a16:creationId xmlns:a16="http://schemas.microsoft.com/office/drawing/2014/main" id="{E62A8300-4822-4A9E-B91B-EE0268C081AA}"/>
              </a:ext>
            </a:extLst>
          </p:cNvPr>
          <p:cNvPicPr>
            <a:picLocks noChangeAspect="1" noChangeArrowheads="1"/>
          </p:cNvPicPr>
          <p:nvPr/>
        </p:nvPicPr>
        <p:blipFill>
          <a:blip r:embed="rId4" cstate="email"/>
          <a:srcRect/>
          <a:stretch>
            <a:fillRect/>
          </a:stretch>
        </p:blipFill>
        <p:spPr bwMode="auto">
          <a:xfrm>
            <a:off x="683568" y="1367863"/>
            <a:ext cx="3500462" cy="4914175"/>
          </a:xfrm>
          <a:prstGeom prst="rect">
            <a:avLst/>
          </a:prstGeom>
          <a:noFill/>
          <a:ln w="9525">
            <a:noFill/>
            <a:miter lim="800000"/>
            <a:headEnd/>
            <a:tailEnd/>
          </a:ln>
        </p:spPr>
      </p:pic>
    </p:spTree>
    <p:extLst>
      <p:ext uri="{BB962C8B-B14F-4D97-AF65-F5344CB8AC3E}">
        <p14:creationId xmlns:p14="http://schemas.microsoft.com/office/powerpoint/2010/main" val="957176132"/>
      </p:ext>
    </p:extLst>
  </p:cSld>
  <p:clrMapOvr>
    <a:masterClrMapping/>
  </p:clrMapOvr>
  <p:transition spd="slow">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868C-CE5D-4A29-AC14-0EC4682ED6F8}"/>
              </a:ext>
            </a:extLst>
          </p:cNvPr>
          <p:cNvSpPr>
            <a:spLocks noGrp="1"/>
          </p:cNvSpPr>
          <p:nvPr>
            <p:ph type="title"/>
          </p:nvPr>
        </p:nvSpPr>
        <p:spPr/>
        <p:txBody>
          <a:bodyPr/>
          <a:lstStyle/>
          <a:p>
            <a:r>
              <a:rPr lang="en-US" dirty="0"/>
              <a:t>Security PT</a:t>
            </a:r>
            <a:endParaRPr lang="en-GB" dirty="0"/>
          </a:p>
        </p:txBody>
      </p:sp>
      <p:sp>
        <p:nvSpPr>
          <p:cNvPr id="3" name="Content Placeholder 2">
            <a:extLst>
              <a:ext uri="{FF2B5EF4-FFF2-40B4-BE49-F238E27FC236}">
                <a16:creationId xmlns:a16="http://schemas.microsoft.com/office/drawing/2014/main" id="{D93F115C-9532-421E-B49C-4767E9EC3070}"/>
              </a:ext>
            </a:extLst>
          </p:cNvPr>
          <p:cNvSpPr>
            <a:spLocks noGrp="1"/>
          </p:cNvSpPr>
          <p:nvPr>
            <p:ph idx="1"/>
          </p:nvPr>
        </p:nvSpPr>
        <p:spPr>
          <a:xfrm>
            <a:off x="4741533" y="1108117"/>
            <a:ext cx="4294517" cy="3168351"/>
          </a:xfrm>
        </p:spPr>
        <p:txBody>
          <a:bodyPr>
            <a:noAutofit/>
          </a:bodyPr>
          <a:lstStyle/>
          <a:p>
            <a:pPr marL="0" indent="0">
              <a:buNone/>
            </a:pPr>
            <a:r>
              <a:rPr lang="en-US" sz="2000" dirty="0">
                <a:latin typeface="Calibri" panose="020F0502020204030204" pitchFamily="34" charset="0"/>
                <a:cs typeface="Calibri" panose="020F0502020204030204" pitchFamily="34" charset="0"/>
              </a:rPr>
              <a:t>“… .. many centers don’t have security men. We have about 40 health facilities here… but we have only one security man. Because most deliveries are usually in the night, when these women come shouting, crying … and there is no security man to help assure that the person that has come is actually a pregnant woman and not a robber, the nurse will not come out …” (</a:t>
            </a:r>
            <a:r>
              <a:rPr lang="en-GB" sz="2000" dirty="0">
                <a:latin typeface="Calibri" panose="020F0502020204030204" pitchFamily="34" charset="0"/>
                <a:cs typeface="Calibri" panose="020F0502020204030204" pitchFamily="34" charset="0"/>
              </a:rPr>
              <a:t>Policymaker).</a:t>
            </a:r>
          </a:p>
        </p:txBody>
      </p:sp>
      <p:sp>
        <p:nvSpPr>
          <p:cNvPr id="4" name="Slide Number Placeholder 3">
            <a:extLst>
              <a:ext uri="{FF2B5EF4-FFF2-40B4-BE49-F238E27FC236}">
                <a16:creationId xmlns:a16="http://schemas.microsoft.com/office/drawing/2014/main" id="{DDB09BFE-A961-4EC6-8E22-853AFC352AD3}"/>
              </a:ext>
            </a:extLst>
          </p:cNvPr>
          <p:cNvSpPr>
            <a:spLocks noGrp="1"/>
          </p:cNvSpPr>
          <p:nvPr>
            <p:ph type="sldNum" sz="quarter" idx="4"/>
          </p:nvPr>
        </p:nvSpPr>
        <p:spPr/>
        <p:txBody>
          <a:bodyPr/>
          <a:lstStyle/>
          <a:p>
            <a:pPr>
              <a:defRPr/>
            </a:pPr>
            <a:fld id="{E767290F-ED83-4826-A58F-3C097C49FD0E}" type="slidenum">
              <a:rPr lang="en-GB" smtClean="0"/>
              <a:pPr>
                <a:defRPr/>
              </a:pPr>
              <a:t>20</a:t>
            </a:fld>
            <a:endParaRPr lang="en-GB" dirty="0"/>
          </a:p>
        </p:txBody>
      </p:sp>
      <p:pic>
        <p:nvPicPr>
          <p:cNvPr id="6" name="Picture 5">
            <a:extLst>
              <a:ext uri="{FF2B5EF4-FFF2-40B4-BE49-F238E27FC236}">
                <a16:creationId xmlns:a16="http://schemas.microsoft.com/office/drawing/2014/main" id="{208BF1DF-A0DE-4400-8588-29323256C159}"/>
              </a:ext>
            </a:extLst>
          </p:cNvPr>
          <p:cNvPicPr>
            <a:picLocks noChangeAspect="1"/>
          </p:cNvPicPr>
          <p:nvPr/>
        </p:nvPicPr>
        <p:blipFill>
          <a:blip r:embed="rId2"/>
          <a:stretch>
            <a:fillRect/>
          </a:stretch>
        </p:blipFill>
        <p:spPr>
          <a:xfrm>
            <a:off x="1247452" y="4581129"/>
            <a:ext cx="5952840" cy="2160984"/>
          </a:xfrm>
          <a:prstGeom prst="rect">
            <a:avLst/>
          </a:prstGeom>
          <a:ln>
            <a:solidFill>
              <a:schemeClr val="tx1"/>
            </a:solidFill>
          </a:ln>
        </p:spPr>
      </p:pic>
      <p:sp>
        <p:nvSpPr>
          <p:cNvPr id="7" name="Rectangle 6">
            <a:extLst>
              <a:ext uri="{FF2B5EF4-FFF2-40B4-BE49-F238E27FC236}">
                <a16:creationId xmlns:a16="http://schemas.microsoft.com/office/drawing/2014/main" id="{204BAF03-B64C-4531-A246-7D8398856166}"/>
              </a:ext>
            </a:extLst>
          </p:cNvPr>
          <p:cNvSpPr/>
          <p:nvPr/>
        </p:nvSpPr>
        <p:spPr>
          <a:xfrm>
            <a:off x="107505" y="1108117"/>
            <a:ext cx="4464496" cy="3477875"/>
          </a:xfrm>
          <a:prstGeom prst="rect">
            <a:avLst/>
          </a:prstGeom>
        </p:spPr>
        <p:txBody>
          <a:bodyPr wrap="square">
            <a:spAutoFit/>
          </a:bodyPr>
          <a:lstStyle/>
          <a:p>
            <a:r>
              <a:rPr lang="en-US" sz="2000" dirty="0">
                <a:solidFill>
                  <a:srgbClr val="131413"/>
                </a:solidFill>
                <a:latin typeface="Calibri" panose="020F0502020204030204" pitchFamily="34" charset="0"/>
                <a:cs typeface="Calibri" panose="020F0502020204030204" pitchFamily="34" charset="0"/>
              </a:rPr>
              <a:t>“A friend of mine who was pregnant came to the health center with her husband in the middle of the night without knowing that the </a:t>
            </a:r>
            <a:r>
              <a:rPr lang="en-US" sz="2000" dirty="0" err="1">
                <a:solidFill>
                  <a:srgbClr val="131413"/>
                </a:solidFill>
                <a:latin typeface="Calibri" panose="020F0502020204030204" pitchFamily="34" charset="0"/>
                <a:cs typeface="Calibri" panose="020F0502020204030204" pitchFamily="34" charset="0"/>
              </a:rPr>
              <a:t>programme</a:t>
            </a:r>
            <a:r>
              <a:rPr lang="en-US" sz="2000" dirty="0">
                <a:solidFill>
                  <a:srgbClr val="131413"/>
                </a:solidFill>
                <a:latin typeface="Calibri" panose="020F0502020204030204" pitchFamily="34" charset="0"/>
                <a:cs typeface="Calibri" panose="020F0502020204030204" pitchFamily="34" charset="0"/>
              </a:rPr>
              <a:t> had ended. We stood long at the gate and knocked for almost an hour but there was no response. I went to the second gate and it was empty, I got tired and picked a stone and threw it on</a:t>
            </a:r>
          </a:p>
          <a:p>
            <a:r>
              <a:rPr lang="en-US" sz="2000" dirty="0">
                <a:solidFill>
                  <a:srgbClr val="131413"/>
                </a:solidFill>
                <a:latin typeface="Calibri" panose="020F0502020204030204" pitchFamily="34" charset="0"/>
                <a:cs typeface="Calibri" panose="020F0502020204030204" pitchFamily="34" charset="0"/>
              </a:rPr>
              <a:t>the roof. Someone eventually came out” (</a:t>
            </a:r>
            <a:r>
              <a:rPr lang="en-GB" sz="2000" dirty="0">
                <a:solidFill>
                  <a:srgbClr val="131413"/>
                </a:solidFill>
                <a:latin typeface="Calibri" panose="020F0502020204030204" pitchFamily="34" charset="0"/>
                <a:cs typeface="Calibri" panose="020F0502020204030204" pitchFamily="34" charset="0"/>
              </a:rPr>
              <a:t>petty trader).</a:t>
            </a:r>
            <a:endParaRPr lang="en-GB" sz="2000" dirty="0">
              <a:latin typeface="Calibri" panose="020F0502020204030204" pitchFamily="34" charset="0"/>
              <a:cs typeface="Calibri" panose="020F0502020204030204" pitchFamily="34" charset="0"/>
            </a:endParaRPr>
          </a:p>
        </p:txBody>
      </p:sp>
      <p:pic>
        <p:nvPicPr>
          <p:cNvPr id="8" name="Picture 7" descr="C:\Users\hssbee\Desktop\UNN_Logo.jpg">
            <a:extLst>
              <a:ext uri="{FF2B5EF4-FFF2-40B4-BE49-F238E27FC236}">
                <a16:creationId xmlns:a16="http://schemas.microsoft.com/office/drawing/2014/main" id="{DAEEEF20-98F0-48A6-8A49-43F9F55533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3634422035"/>
      </p:ext>
    </p:extLst>
  </p:cSld>
  <p:clrMapOvr>
    <a:masterClrMapping/>
  </p:clrMapOvr>
  <p:transition spd="slow">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PT</a:t>
            </a: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21</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5" name="Picture 4">
            <a:extLst>
              <a:ext uri="{FF2B5EF4-FFF2-40B4-BE49-F238E27FC236}">
                <a16:creationId xmlns:a16="http://schemas.microsoft.com/office/drawing/2014/main" id="{AC7AE25C-2D77-435F-A938-34B4E4E5A0FC}"/>
              </a:ext>
            </a:extLst>
          </p:cNvPr>
          <p:cNvPicPr>
            <a:picLocks noChangeAspect="1"/>
          </p:cNvPicPr>
          <p:nvPr/>
        </p:nvPicPr>
        <p:blipFill>
          <a:blip r:embed="rId3"/>
          <a:stretch>
            <a:fillRect/>
          </a:stretch>
        </p:blipFill>
        <p:spPr>
          <a:xfrm>
            <a:off x="457200" y="1071921"/>
            <a:ext cx="7592706" cy="5685302"/>
          </a:xfrm>
          <a:prstGeom prst="rect">
            <a:avLst/>
          </a:prstGeom>
        </p:spPr>
      </p:pic>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Tree>
    <p:extLst>
      <p:ext uri="{BB962C8B-B14F-4D97-AF65-F5344CB8AC3E}">
        <p14:creationId xmlns:p14="http://schemas.microsoft.com/office/powerpoint/2010/main" val="3447060142"/>
      </p:ext>
    </p:extLst>
  </p:cSld>
  <p:clrMapOvr>
    <a:masterClrMapping/>
  </p:clrMapOvr>
  <p:transition spd="slow">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868C-CE5D-4A29-AC14-0EC4682ED6F8}"/>
              </a:ext>
            </a:extLst>
          </p:cNvPr>
          <p:cNvSpPr>
            <a:spLocks noGrp="1"/>
          </p:cNvSpPr>
          <p:nvPr>
            <p:ph type="title"/>
          </p:nvPr>
        </p:nvSpPr>
        <p:spPr/>
        <p:txBody>
          <a:bodyPr/>
          <a:lstStyle/>
          <a:p>
            <a:r>
              <a:rPr lang="en-US" dirty="0"/>
              <a:t>Trust PT</a:t>
            </a:r>
            <a:endParaRPr lang="en-GB" dirty="0"/>
          </a:p>
        </p:txBody>
      </p:sp>
      <p:sp>
        <p:nvSpPr>
          <p:cNvPr id="3" name="Content Placeholder 2">
            <a:extLst>
              <a:ext uri="{FF2B5EF4-FFF2-40B4-BE49-F238E27FC236}">
                <a16:creationId xmlns:a16="http://schemas.microsoft.com/office/drawing/2014/main" id="{D93F115C-9532-421E-B49C-4767E9EC3070}"/>
              </a:ext>
            </a:extLst>
          </p:cNvPr>
          <p:cNvSpPr>
            <a:spLocks noGrp="1"/>
          </p:cNvSpPr>
          <p:nvPr>
            <p:ph idx="1"/>
          </p:nvPr>
        </p:nvSpPr>
        <p:spPr>
          <a:xfrm>
            <a:off x="1619672" y="5157192"/>
            <a:ext cx="6089625" cy="1700808"/>
          </a:xfrm>
        </p:spPr>
        <p:txBody>
          <a:bodyPr>
            <a:noAutofit/>
          </a:bodyPr>
          <a:lstStyle/>
          <a:p>
            <a:pPr marL="0" indent="0">
              <a:buNone/>
            </a:pPr>
            <a:r>
              <a:rPr lang="en-US" sz="2000" dirty="0">
                <a:latin typeface="Calibri" panose="020F0502020204030204" pitchFamily="34" charset="0"/>
                <a:cs typeface="Calibri" panose="020F0502020204030204" pitchFamily="34" charset="0"/>
              </a:rPr>
              <a:t>“…. Some of them [service users] that came in during SURE-P MCH still continued maybe because they were pleased with what they saw, but then convincing others to come in while the SURE-P had already closed, but some still trust them and come “(health worker)</a:t>
            </a:r>
            <a:endParaRPr lang="en-GB"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DB09BFE-A961-4EC6-8E22-853AFC352AD3}"/>
              </a:ext>
            </a:extLst>
          </p:cNvPr>
          <p:cNvSpPr>
            <a:spLocks noGrp="1"/>
          </p:cNvSpPr>
          <p:nvPr>
            <p:ph type="sldNum" sz="quarter" idx="4"/>
          </p:nvPr>
        </p:nvSpPr>
        <p:spPr/>
        <p:txBody>
          <a:bodyPr/>
          <a:lstStyle/>
          <a:p>
            <a:pPr>
              <a:defRPr/>
            </a:pPr>
            <a:fld id="{E767290F-ED83-4826-A58F-3C097C49FD0E}" type="slidenum">
              <a:rPr lang="en-GB" smtClean="0"/>
              <a:pPr>
                <a:defRPr/>
              </a:pPr>
              <a:t>22</a:t>
            </a:fld>
            <a:endParaRPr lang="en-GB" dirty="0"/>
          </a:p>
        </p:txBody>
      </p:sp>
      <p:sp>
        <p:nvSpPr>
          <p:cNvPr id="7" name="Rectangle 6">
            <a:extLst>
              <a:ext uri="{FF2B5EF4-FFF2-40B4-BE49-F238E27FC236}">
                <a16:creationId xmlns:a16="http://schemas.microsoft.com/office/drawing/2014/main" id="{204BAF03-B64C-4531-A246-7D8398856166}"/>
              </a:ext>
            </a:extLst>
          </p:cNvPr>
          <p:cNvSpPr/>
          <p:nvPr/>
        </p:nvSpPr>
        <p:spPr>
          <a:xfrm>
            <a:off x="4788024" y="1162881"/>
            <a:ext cx="3999694" cy="3785652"/>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Those things that we need (e.g. drugs and mama kits…. which SURE-P used to supply) made people come to the health facility, but now that there is no SURE-P they are not so motivated because of lack of all these, … now when they come and see that the price is high, it makes them to either go to the market, or do self-treatment which can lead to death or other complications (health worker)</a:t>
            </a:r>
            <a:endParaRPr lang="en-GB" sz="20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25077E6-233D-4BB6-B398-57CE05BF3B82}"/>
              </a:ext>
            </a:extLst>
          </p:cNvPr>
          <p:cNvSpPr/>
          <p:nvPr/>
        </p:nvSpPr>
        <p:spPr>
          <a:xfrm>
            <a:off x="179512" y="1162881"/>
            <a:ext cx="4392488" cy="378565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“We received drugs here during the SURE P MCH </a:t>
            </a:r>
            <a:r>
              <a:rPr lang="en-US" sz="2000" dirty="0" err="1">
                <a:latin typeface="Calibri" panose="020F0502020204030204" pitchFamily="34" charset="0"/>
                <a:ea typeface="Calibri" panose="020F0502020204030204" pitchFamily="34" charset="0"/>
                <a:cs typeface="Calibri" panose="020F0502020204030204" pitchFamily="34" charset="0"/>
              </a:rPr>
              <a:t>programme</a:t>
            </a:r>
            <a:r>
              <a:rPr lang="en-US" sz="2000" dirty="0">
                <a:latin typeface="Calibri" panose="020F0502020204030204" pitchFamily="34" charset="0"/>
                <a:ea typeface="Calibri" panose="020F0502020204030204" pitchFamily="34" charset="0"/>
                <a:cs typeface="Calibri" panose="020F0502020204030204" pitchFamily="34" charset="0"/>
              </a:rPr>
              <a:t> free…, they don’t collect money from us because the drugs were free then” (FGD - Service user)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“The incentives were good, it raised people’s spirit up and also made the nurses active, so the trust of people increased as well as the number of people who come to the health center “(FGD - Service user)</a:t>
            </a:r>
            <a:endParaRPr lang="en-GB" sz="2000" dirty="0">
              <a:latin typeface="Calibri" panose="020F0502020204030204" pitchFamily="34" charset="0"/>
              <a:cs typeface="Calibri" panose="020F0502020204030204" pitchFamily="34" charset="0"/>
            </a:endParaRPr>
          </a:p>
        </p:txBody>
      </p:sp>
      <p:pic>
        <p:nvPicPr>
          <p:cNvPr id="8" name="Picture 7" descr="C:\Users\hssbee\Desktop\UNN_Logo.jpg">
            <a:extLst>
              <a:ext uri="{FF2B5EF4-FFF2-40B4-BE49-F238E27FC236}">
                <a16:creationId xmlns:a16="http://schemas.microsoft.com/office/drawing/2014/main" id="{567E3DB5-DE26-4940-B44F-1D2FDB535C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4205487002"/>
      </p:ext>
    </p:extLst>
  </p:cSld>
  <p:clrMapOvr>
    <a:masterClrMapping/>
  </p:clrMapOvr>
  <p:transition spd="slow">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a:xfrm>
            <a:off x="318351" y="193939"/>
            <a:ext cx="6923112" cy="720080"/>
          </a:xfrm>
        </p:spPr>
        <p:txBody>
          <a:bodyPr/>
          <a:lstStyle/>
          <a:p>
            <a:r>
              <a:rPr lang="en-US" dirty="0"/>
              <a:t>Theoretical engagements</a:t>
            </a:r>
            <a:endParaRPr lang="en-GB" dirty="0"/>
          </a:p>
        </p:txBody>
      </p:sp>
      <p:sp>
        <p:nvSpPr>
          <p:cNvPr id="5" name="Text Placeholder 4">
            <a:extLst>
              <a:ext uri="{FF2B5EF4-FFF2-40B4-BE49-F238E27FC236}">
                <a16:creationId xmlns:a16="http://schemas.microsoft.com/office/drawing/2014/main" id="{5F6417EC-E529-4EF3-95E3-2D3EE9DF5C31}"/>
              </a:ext>
            </a:extLst>
          </p:cNvPr>
          <p:cNvSpPr>
            <a:spLocks noGrp="1"/>
          </p:cNvSpPr>
          <p:nvPr>
            <p:ph type="body" idx="1"/>
          </p:nvPr>
        </p:nvSpPr>
        <p:spPr>
          <a:xfrm>
            <a:off x="440499" y="1186278"/>
            <a:ext cx="4040188" cy="639762"/>
          </a:xfrm>
        </p:spPr>
        <p:txBody>
          <a:bodyPr/>
          <a:lstStyle/>
          <a:p>
            <a:r>
              <a:rPr lang="en-US" dirty="0"/>
              <a:t>Security</a:t>
            </a:r>
            <a:endParaRPr lang="en-GB" dirty="0"/>
          </a:p>
        </p:txBody>
      </p:sp>
      <p:sp>
        <p:nvSpPr>
          <p:cNvPr id="9" name="Content Placeholder 8">
            <a:extLst>
              <a:ext uri="{FF2B5EF4-FFF2-40B4-BE49-F238E27FC236}">
                <a16:creationId xmlns:a16="http://schemas.microsoft.com/office/drawing/2014/main" id="{E247809E-0B66-4233-91BC-790FA2AB7E6A}"/>
              </a:ext>
            </a:extLst>
          </p:cNvPr>
          <p:cNvSpPr>
            <a:spLocks noGrp="1"/>
          </p:cNvSpPr>
          <p:nvPr>
            <p:ph sz="half" idx="2"/>
          </p:nvPr>
        </p:nvSpPr>
        <p:spPr>
          <a:xfrm>
            <a:off x="301650" y="1826039"/>
            <a:ext cx="4179037" cy="4838021"/>
          </a:xfrm>
        </p:spPr>
        <p:txBody>
          <a:bodyPr>
            <a:normAutofit/>
          </a:bodyPr>
          <a:lstStyle/>
          <a:p>
            <a:pPr marL="0" indent="0">
              <a:buNone/>
            </a:pPr>
            <a:r>
              <a:rPr lang="en-GB" sz="2000" dirty="0"/>
              <a:t>Complementary body of interdisciplinary literature on: </a:t>
            </a:r>
          </a:p>
          <a:p>
            <a:r>
              <a:rPr lang="en-GB" sz="2000" dirty="0"/>
              <a:t>Fear of crime and gender </a:t>
            </a:r>
            <a:r>
              <a:rPr lang="en-US" sz="2000" dirty="0"/>
              <a:t>(Bennett 1990; Hough &amp; Mayhew 1983). </a:t>
            </a:r>
          </a:p>
          <a:p>
            <a:r>
              <a:rPr lang="en-GB" sz="2000" dirty="0"/>
              <a:t>F</a:t>
            </a:r>
            <a:r>
              <a:rPr lang="cy-GB" sz="2000" dirty="0"/>
              <a:t>ear of crime due to structural factors e.g. layouts of buildings (Dammert &amp; Malone 2003)</a:t>
            </a:r>
          </a:p>
          <a:p>
            <a:r>
              <a:rPr lang="cy-GB" sz="2000" dirty="0"/>
              <a:t>Political, socio-economic issues, insecurities e.g. poverty, place (Pain 2000; Stanko 1987)</a:t>
            </a:r>
            <a:endParaRPr lang="en-GB" sz="2000" dirty="0"/>
          </a:p>
        </p:txBody>
      </p:sp>
      <p:sp>
        <p:nvSpPr>
          <p:cNvPr id="10" name="Text Placeholder 9">
            <a:extLst>
              <a:ext uri="{FF2B5EF4-FFF2-40B4-BE49-F238E27FC236}">
                <a16:creationId xmlns:a16="http://schemas.microsoft.com/office/drawing/2014/main" id="{EE934168-1497-4F2C-80A6-7105B6620942}"/>
              </a:ext>
            </a:extLst>
          </p:cNvPr>
          <p:cNvSpPr>
            <a:spLocks noGrp="1"/>
          </p:cNvSpPr>
          <p:nvPr>
            <p:ph type="body" sz="quarter" idx="3"/>
          </p:nvPr>
        </p:nvSpPr>
        <p:spPr>
          <a:xfrm>
            <a:off x="4628324" y="1186278"/>
            <a:ext cx="4041775" cy="639762"/>
          </a:xfrm>
        </p:spPr>
        <p:txBody>
          <a:bodyPr/>
          <a:lstStyle/>
          <a:p>
            <a:r>
              <a:rPr lang="en-US" dirty="0"/>
              <a:t>Trust</a:t>
            </a:r>
            <a:endParaRPr lang="en-GB" dirty="0"/>
          </a:p>
        </p:txBody>
      </p:sp>
      <p:sp>
        <p:nvSpPr>
          <p:cNvPr id="11" name="Content Placeholder 10">
            <a:extLst>
              <a:ext uri="{FF2B5EF4-FFF2-40B4-BE49-F238E27FC236}">
                <a16:creationId xmlns:a16="http://schemas.microsoft.com/office/drawing/2014/main" id="{4273C6A7-3A7B-42DB-8755-4BA922C9DEB1}"/>
              </a:ext>
            </a:extLst>
          </p:cNvPr>
          <p:cNvSpPr>
            <a:spLocks noGrp="1"/>
          </p:cNvSpPr>
          <p:nvPr>
            <p:ph sz="quarter" idx="4"/>
          </p:nvPr>
        </p:nvSpPr>
        <p:spPr>
          <a:xfrm>
            <a:off x="4480688" y="1826040"/>
            <a:ext cx="4189412" cy="4300123"/>
          </a:xfrm>
        </p:spPr>
        <p:txBody>
          <a:bodyPr>
            <a:normAutofit/>
          </a:bodyPr>
          <a:lstStyle/>
          <a:p>
            <a:pPr marL="0" indent="0">
              <a:buNone/>
            </a:pPr>
            <a:r>
              <a:rPr lang="en-US" sz="2000" dirty="0"/>
              <a:t>Progressively selected to capture:</a:t>
            </a:r>
          </a:p>
          <a:p>
            <a:r>
              <a:rPr lang="en-GB" sz="2000" dirty="0"/>
              <a:t>Micro-meso- and macro determinants (</a:t>
            </a:r>
            <a:r>
              <a:rPr lang="en-GB" sz="2000" dirty="0" err="1"/>
              <a:t>Straten</a:t>
            </a:r>
            <a:r>
              <a:rPr lang="en-GB" sz="2000" dirty="0"/>
              <a:t> et al. 2002) </a:t>
            </a:r>
          </a:p>
          <a:p>
            <a:r>
              <a:rPr lang="en-GB" sz="2000" dirty="0"/>
              <a:t>Taxonomy of factors e.g. safety, capability, predictability (Gilson 2003, Hurley 2006)</a:t>
            </a:r>
          </a:p>
          <a:p>
            <a:r>
              <a:rPr lang="en-GB" sz="2000" dirty="0"/>
              <a:t>Social capital theory (</a:t>
            </a:r>
            <a:r>
              <a:rPr lang="en-GB" sz="2000" dirty="0" err="1"/>
              <a:t>Agampodi</a:t>
            </a:r>
            <a:r>
              <a:rPr lang="en-GB" sz="2000" dirty="0"/>
              <a:t> et al. 2015; De Silva &amp; Harpham 2007; </a:t>
            </a:r>
            <a:r>
              <a:rPr lang="en-GB" sz="2000" dirty="0" err="1"/>
              <a:t>Szreter</a:t>
            </a:r>
            <a:r>
              <a:rPr lang="en-GB" sz="2000" dirty="0"/>
              <a:t> &amp; Woolcock 2004) for residual trust</a:t>
            </a:r>
          </a:p>
        </p:txBody>
      </p:sp>
      <p:sp>
        <p:nvSpPr>
          <p:cNvPr id="4" name="Slide Number Placeholder 3"/>
          <p:cNvSpPr>
            <a:spLocks noGrp="1"/>
          </p:cNvSpPr>
          <p:nvPr>
            <p:ph type="sldNum" sz="quarter" idx="10"/>
          </p:nvPr>
        </p:nvSpPr>
        <p:spPr/>
        <p:txBody>
          <a:bodyPr/>
          <a:lstStyle/>
          <a:p>
            <a:pPr>
              <a:defRPr/>
            </a:pPr>
            <a:fld id="{E767290F-ED83-4826-A58F-3C097C49FD0E}" type="slidenum">
              <a:rPr lang="en-GB" smtClean="0"/>
              <a:pPr>
                <a:defRPr/>
              </a:pPr>
              <a:t>23</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
        <p:nvSpPr>
          <p:cNvPr id="8" name="Content Placeholder 2">
            <a:extLst>
              <a:ext uri="{FF2B5EF4-FFF2-40B4-BE49-F238E27FC236}">
                <a16:creationId xmlns:a16="http://schemas.microsoft.com/office/drawing/2014/main" id="{3074CFE3-9E5E-4364-8B83-C19C293095AC}"/>
              </a:ext>
            </a:extLst>
          </p:cNvPr>
          <p:cNvSpPr txBox="1">
            <a:spLocks/>
          </p:cNvSpPr>
          <p:nvPr/>
        </p:nvSpPr>
        <p:spPr>
          <a:xfrm>
            <a:off x="673219" y="1600200"/>
            <a:ext cx="3106688" cy="4525963"/>
          </a:xfrm>
          <a:prstGeom prst="rect">
            <a:avLst/>
          </a:prstGeom>
        </p:spPr>
        <p:txBody>
          <a:bodyPr vert="horz"/>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endParaRPr lang="en-GB" kern="0" dirty="0"/>
          </a:p>
        </p:txBody>
      </p:sp>
    </p:spTree>
    <p:extLst>
      <p:ext uri="{BB962C8B-B14F-4D97-AF65-F5344CB8AC3E}">
        <p14:creationId xmlns:p14="http://schemas.microsoft.com/office/powerpoint/2010/main" val="2031481809"/>
      </p:ext>
    </p:extLst>
  </p:cSld>
  <p:clrMapOvr>
    <a:masterClrMapping/>
  </p:clrMapOvr>
  <p:transition spd="slow">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Three conceptual challenges</a:t>
            </a:r>
            <a:endParaRPr lang="en-GB" dirty="0"/>
          </a:p>
        </p:txBody>
      </p:sp>
      <p:graphicFrame>
        <p:nvGraphicFramePr>
          <p:cNvPr id="5" name="Content Placeholder 4">
            <a:extLst>
              <a:ext uri="{FF2B5EF4-FFF2-40B4-BE49-F238E27FC236}">
                <a16:creationId xmlns:a16="http://schemas.microsoft.com/office/drawing/2014/main" id="{0DCD3387-5628-423E-8B14-E067B8E69D60}"/>
              </a:ext>
            </a:extLst>
          </p:cNvPr>
          <p:cNvGraphicFramePr>
            <a:graphicFrameLocks noGrp="1"/>
          </p:cNvGraphicFramePr>
          <p:nvPr>
            <p:ph idx="1"/>
            <p:extLst>
              <p:ext uri="{D42A27DB-BD31-4B8C-83A1-F6EECF244321}">
                <p14:modId xmlns:p14="http://schemas.microsoft.com/office/powerpoint/2010/main" val="4018052498"/>
              </p:ext>
            </p:extLst>
          </p:nvPr>
        </p:nvGraphicFramePr>
        <p:xfrm>
          <a:off x="395536" y="1700808"/>
          <a:ext cx="8352928" cy="381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24</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1732352469"/>
      </p:ext>
    </p:extLst>
  </p:cSld>
  <p:clrMapOvr>
    <a:masterClrMapping/>
  </p:clrMapOvr>
  <p:transition spd="slow">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On reflection…</a:t>
            </a:r>
            <a:endParaRPr lang="en-GB" dirty="0"/>
          </a:p>
        </p:txBody>
      </p:sp>
      <p:sp>
        <p:nvSpPr>
          <p:cNvPr id="3" name="Content Placeholder 2"/>
          <p:cNvSpPr>
            <a:spLocks noGrp="1"/>
          </p:cNvSpPr>
          <p:nvPr>
            <p:ph idx="1"/>
          </p:nvPr>
        </p:nvSpPr>
        <p:spPr>
          <a:xfrm>
            <a:off x="3707904" y="1594309"/>
            <a:ext cx="5327848" cy="4525963"/>
          </a:xfrm>
        </p:spPr>
        <p:txBody>
          <a:bodyPr>
            <a:normAutofit fontScale="85000" lnSpcReduction="10000"/>
          </a:bodyPr>
          <a:lstStyle/>
          <a:p>
            <a:pPr>
              <a:lnSpc>
                <a:spcPct val="120000"/>
              </a:lnSpc>
            </a:pPr>
            <a:r>
              <a:rPr lang="en-US" dirty="0"/>
              <a:t>Neither security nor trust were explicit in the </a:t>
            </a:r>
            <a:r>
              <a:rPr lang="en-US" dirty="0" err="1"/>
              <a:t>programme</a:t>
            </a:r>
            <a:r>
              <a:rPr lang="en-US" dirty="0"/>
              <a:t> design</a:t>
            </a:r>
          </a:p>
          <a:p>
            <a:pPr lvl="1">
              <a:lnSpc>
                <a:spcPct val="120000"/>
              </a:lnSpc>
            </a:pPr>
            <a:r>
              <a:rPr lang="en-US" dirty="0"/>
              <a:t>Security emerged earlier, more tangible?</a:t>
            </a:r>
          </a:p>
          <a:p>
            <a:pPr lvl="1">
              <a:lnSpc>
                <a:spcPct val="120000"/>
              </a:lnSpc>
            </a:pPr>
            <a:r>
              <a:rPr lang="en-US" dirty="0"/>
              <a:t>Trust is ‘softer’ and cross-cutting</a:t>
            </a:r>
          </a:p>
          <a:p>
            <a:pPr>
              <a:lnSpc>
                <a:spcPct val="120000"/>
              </a:lnSpc>
            </a:pPr>
            <a:endParaRPr lang="en-US" dirty="0"/>
          </a:p>
          <a:p>
            <a:pPr>
              <a:lnSpc>
                <a:spcPct val="120000"/>
              </a:lnSpc>
            </a:pPr>
            <a:r>
              <a:rPr lang="en-US" dirty="0"/>
              <a:t>Dataset for security PT was qualitative; for trust also quant (survey, facility data)</a:t>
            </a:r>
          </a:p>
          <a:p>
            <a:pPr>
              <a:lnSpc>
                <a:spcPct val="120000"/>
              </a:lnSpc>
            </a:pPr>
            <a:endParaRPr lang="en-US" dirty="0"/>
          </a:p>
          <a:p>
            <a:pPr>
              <a:lnSpc>
                <a:spcPct val="120000"/>
              </a:lnSpc>
            </a:pPr>
            <a:r>
              <a:rPr lang="en-US" dirty="0"/>
              <a:t>Cross-disciplinary expertise (social sciences, economics, statistics, HPSR) enabled deeper engagements</a:t>
            </a: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25</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8" name="Picture 2" descr="1689fca1dfd2b9378e91">
            <a:extLst>
              <a:ext uri="{FF2B5EF4-FFF2-40B4-BE49-F238E27FC236}">
                <a16:creationId xmlns:a16="http://schemas.microsoft.com/office/drawing/2014/main" id="{A8160046-464B-46FA-955F-0650CDF9D3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9"/>
          <a:stretch/>
        </p:blipFill>
        <p:spPr bwMode="auto">
          <a:xfrm>
            <a:off x="434685" y="1101719"/>
            <a:ext cx="3178696" cy="567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244413"/>
      </p:ext>
    </p:extLst>
  </p:cSld>
  <p:clrMapOvr>
    <a:masterClrMapping/>
  </p:clrMapOvr>
  <p:transition spd="slow">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Lessons learned</a:t>
            </a:r>
            <a:endParaRPr lang="en-GB" dirty="0"/>
          </a:p>
        </p:txBody>
      </p:sp>
      <p:sp>
        <p:nvSpPr>
          <p:cNvPr id="3" name="Content Placeholder 2"/>
          <p:cNvSpPr>
            <a:spLocks noGrp="1"/>
          </p:cNvSpPr>
          <p:nvPr>
            <p:ph idx="1"/>
          </p:nvPr>
        </p:nvSpPr>
        <p:spPr>
          <a:xfrm>
            <a:off x="395536" y="1283228"/>
            <a:ext cx="8424936" cy="954159"/>
          </a:xfrm>
        </p:spPr>
        <p:txBody>
          <a:bodyPr/>
          <a:lstStyle/>
          <a:p>
            <a:pPr marL="0" indent="0" algn="ctr">
              <a:buNone/>
            </a:pPr>
            <a:r>
              <a:rPr lang="en-GB" dirty="0"/>
              <a:t>REs are important, though time-consuming, approaches to generating practical implications for policy and practice </a:t>
            </a:r>
            <a:endParaRPr lang="en-US" dirty="0"/>
          </a:p>
          <a:p>
            <a:pPr algn="ctr"/>
            <a:endParaRPr lang="en-GB" dirty="0"/>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26</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
        <p:nvSpPr>
          <p:cNvPr id="5" name="Rectangle: Rounded Corners 4">
            <a:extLst>
              <a:ext uri="{FF2B5EF4-FFF2-40B4-BE49-F238E27FC236}">
                <a16:creationId xmlns:a16="http://schemas.microsoft.com/office/drawing/2014/main" id="{5E0AD55F-430E-49A5-841D-D12747F59D7B}"/>
              </a:ext>
            </a:extLst>
          </p:cNvPr>
          <p:cNvSpPr/>
          <p:nvPr/>
        </p:nvSpPr>
        <p:spPr bwMode="auto">
          <a:xfrm>
            <a:off x="820453" y="2505994"/>
            <a:ext cx="3466728" cy="133838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‘Pitching’ theories at right level of abstraction for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rigour</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and policy relevance</a:t>
            </a:r>
            <a:endParaRPr kumimoji="0" lang="en-GB" sz="20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FE0E8EEB-FF19-4491-A376-C4A737F69B23}"/>
              </a:ext>
            </a:extLst>
          </p:cNvPr>
          <p:cNvSpPr/>
          <p:nvPr/>
        </p:nvSpPr>
        <p:spPr bwMode="auto">
          <a:xfrm>
            <a:off x="2681790" y="4486364"/>
            <a:ext cx="3780420" cy="133838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Retroductive approach requires expertise and continuous engagements</a:t>
            </a:r>
            <a:endParaRPr kumimoji="0" lang="en-GB" sz="20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8205DD92-ACE0-4CA4-9447-30914BE47103}"/>
              </a:ext>
            </a:extLst>
          </p:cNvPr>
          <p:cNvSpPr/>
          <p:nvPr/>
        </p:nvSpPr>
        <p:spPr bwMode="auto">
          <a:xfrm>
            <a:off x="4705672" y="2448867"/>
            <a:ext cx="4114800" cy="1338381"/>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Sourcing different nuggets of evidence can be a challenge in resource-constrained settings</a:t>
            </a:r>
            <a:endParaRPr kumimoji="0" lang="en-GB" sz="20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711829938"/>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Revamp logo_final.jpg">
            <a:extLst>
              <a:ext uri="{FF2B5EF4-FFF2-40B4-BE49-F238E27FC236}">
                <a16:creationId xmlns:a16="http://schemas.microsoft.com/office/drawing/2014/main" id="{5421A1B2-A62E-4F3D-BE84-6C61702D91EA}"/>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p:txBody>
          <a:bodyPr/>
          <a:lstStyle/>
          <a:p>
            <a:r>
              <a:rPr lang="en-US" dirty="0"/>
              <a:t>Thank you!</a:t>
            </a:r>
            <a:endParaRPr lang="en-GB" dirty="0"/>
          </a:p>
        </p:txBody>
      </p:sp>
      <p:sp>
        <p:nvSpPr>
          <p:cNvPr id="3" name="Content Placeholder 2"/>
          <p:cNvSpPr>
            <a:spLocks noGrp="1"/>
          </p:cNvSpPr>
          <p:nvPr>
            <p:ph idx="1"/>
          </p:nvPr>
        </p:nvSpPr>
        <p:spPr>
          <a:xfrm>
            <a:off x="1547664" y="1600200"/>
            <a:ext cx="7139136" cy="4525963"/>
          </a:xfrm>
        </p:spPr>
        <p:txBody>
          <a:bodyPr/>
          <a:lstStyle/>
          <a:p>
            <a:pPr marL="0" indent="0">
              <a:buNone/>
            </a:pPr>
            <a:r>
              <a:rPr lang="en-US" dirty="0">
                <a:hlinkClick r:id="rId3"/>
              </a:rPr>
              <a:t>http://bit.ly/REVAMPproject</a:t>
            </a:r>
            <a:r>
              <a:rPr lang="en-US" dirty="0"/>
              <a:t> </a:t>
            </a:r>
          </a:p>
          <a:p>
            <a:pPr marL="0" indent="0">
              <a:buNone/>
            </a:pPr>
            <a:endParaRPr lang="en-US" dirty="0"/>
          </a:p>
          <a:p>
            <a:pPr marL="0" indent="0">
              <a:buNone/>
            </a:pPr>
            <a:r>
              <a:rPr lang="en-US" dirty="0">
                <a:hlinkClick r:id="rId4"/>
              </a:rPr>
              <a:t>t.mirzoev@leeds.ac.uk</a:t>
            </a:r>
            <a:r>
              <a:rPr lang="en-US" dirty="0"/>
              <a:t> </a:t>
            </a:r>
          </a:p>
          <a:p>
            <a:pPr marL="0" indent="0">
              <a:buNone/>
            </a:pPr>
            <a:endParaRPr lang="en-US" dirty="0"/>
          </a:p>
          <a:p>
            <a:pPr marL="0" indent="0">
              <a:buNone/>
            </a:pPr>
            <a:r>
              <a:rPr lang="en-US" dirty="0"/>
              <a:t>@</a:t>
            </a:r>
            <a:r>
              <a:rPr lang="en-US" dirty="0" err="1"/>
              <a:t>tmirzoev</a:t>
            </a:r>
            <a:r>
              <a:rPr lang="en-US" dirty="0"/>
              <a:t> </a:t>
            </a:r>
          </a:p>
        </p:txBody>
      </p:sp>
      <p:sp>
        <p:nvSpPr>
          <p:cNvPr id="4" name="Slide Number Placeholder 3"/>
          <p:cNvSpPr>
            <a:spLocks noGrp="1"/>
          </p:cNvSpPr>
          <p:nvPr>
            <p:ph type="sldNum" sz="quarter" idx="4"/>
          </p:nvPr>
        </p:nvSpPr>
        <p:spPr/>
        <p:txBody>
          <a:bodyPr/>
          <a:lstStyle/>
          <a:p>
            <a:pPr>
              <a:defRPr/>
            </a:pPr>
            <a:fld id="{E767290F-ED83-4826-A58F-3C097C49FD0E}" type="slidenum">
              <a:rPr lang="en-GB" smtClean="0"/>
              <a:pPr>
                <a:defRPr/>
              </a:pPr>
              <a:t>27</a:t>
            </a:fld>
            <a:endParaRPr lang="en-GB" dirty="0"/>
          </a:p>
        </p:txBody>
      </p:sp>
      <p:pic>
        <p:nvPicPr>
          <p:cNvPr id="7" name="Picture 6" descr="C:\Users\hssbee\Desktop\UNN_Logo.jpg">
            <a:extLst>
              <a:ext uri="{FF2B5EF4-FFF2-40B4-BE49-F238E27FC236}">
                <a16:creationId xmlns:a16="http://schemas.microsoft.com/office/drawing/2014/main" id="{DF82CD43-86C6-46DC-BF64-B7C28F9B206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pic>
        <p:nvPicPr>
          <p:cNvPr id="8" name="Picture 7">
            <a:extLst>
              <a:ext uri="{FF2B5EF4-FFF2-40B4-BE49-F238E27FC236}">
                <a16:creationId xmlns:a16="http://schemas.microsoft.com/office/drawing/2014/main" id="{52503884-92FD-4B18-9E3A-B332FE058B5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23190" y="3447528"/>
            <a:ext cx="705059" cy="602564"/>
          </a:xfrm>
          <a:prstGeom prst="rect">
            <a:avLst/>
          </a:prstGeom>
          <a:noFill/>
          <a:ln>
            <a:noFill/>
          </a:ln>
        </p:spPr>
      </p:pic>
      <p:pic>
        <p:nvPicPr>
          <p:cNvPr id="9" name="Picture 8" descr="A picture containing umbrella&#10;&#10;Description automatically generated">
            <a:extLst>
              <a:ext uri="{FF2B5EF4-FFF2-40B4-BE49-F238E27FC236}">
                <a16:creationId xmlns:a16="http://schemas.microsoft.com/office/drawing/2014/main" id="{AA3313A8-BB5F-4149-A684-504A92DC646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75629" y="2378160"/>
            <a:ext cx="800180" cy="792089"/>
          </a:xfrm>
          <a:prstGeom prst="rect">
            <a:avLst/>
          </a:prstGeom>
        </p:spPr>
      </p:pic>
      <p:pic>
        <p:nvPicPr>
          <p:cNvPr id="12" name="Picture 11" descr="A close up of a sign&#10;&#10;Description automatically generated">
            <a:extLst>
              <a:ext uri="{FF2B5EF4-FFF2-40B4-BE49-F238E27FC236}">
                <a16:creationId xmlns:a16="http://schemas.microsoft.com/office/drawing/2014/main" id="{6C8EF800-A0C4-47E8-97A5-8C9FDEBF321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62909" y="1484784"/>
            <a:ext cx="765340" cy="616098"/>
          </a:xfrm>
          <a:prstGeom prst="rect">
            <a:avLst/>
          </a:prstGeom>
        </p:spPr>
      </p:pic>
      <p:pic>
        <p:nvPicPr>
          <p:cNvPr id="14" name="Picture 13">
            <a:extLst>
              <a:ext uri="{FF2B5EF4-FFF2-40B4-BE49-F238E27FC236}">
                <a16:creationId xmlns:a16="http://schemas.microsoft.com/office/drawing/2014/main" id="{36CA2D90-DDDD-4C2C-8F52-5435CF62F7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1804" y="3367741"/>
            <a:ext cx="3969072" cy="2976805"/>
          </a:xfrm>
          <a:prstGeom prst="rect">
            <a:avLst/>
          </a:prstGeom>
        </p:spPr>
      </p:pic>
    </p:spTree>
    <p:extLst>
      <p:ext uri="{BB962C8B-B14F-4D97-AF65-F5344CB8AC3E}">
        <p14:creationId xmlns:p14="http://schemas.microsoft.com/office/powerpoint/2010/main" val="12474075"/>
      </p:ext>
    </p:extLst>
  </p:cSld>
  <p:clrMapOvr>
    <a:masterClrMapping/>
  </p:clrMapOvr>
  <p:transition spd="slow">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User\Desktop\Revamp logo_final.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6626" name="Title 1"/>
          <p:cNvSpPr>
            <a:spLocks noGrp="1"/>
          </p:cNvSpPr>
          <p:nvPr>
            <p:ph type="title"/>
          </p:nvPr>
        </p:nvSpPr>
        <p:spPr>
          <a:xfrm>
            <a:off x="417280" y="260648"/>
            <a:ext cx="5018816" cy="720080"/>
          </a:xfrm>
        </p:spPr>
        <p:txBody>
          <a:bodyPr/>
          <a:lstStyle/>
          <a:p>
            <a:r>
              <a:rPr lang="en-GB" altLang="en-US" sz="3200" b="1" dirty="0">
                <a:latin typeface="Arial" panose="020B0604020202020204" pitchFamily="34" charset="0"/>
                <a:cs typeface="Arial" panose="020B0604020202020204" pitchFamily="34" charset="0"/>
              </a:rPr>
              <a:t>SURE-P / MCH</a:t>
            </a:r>
          </a:p>
        </p:txBody>
      </p:sp>
      <p:sp>
        <p:nvSpPr>
          <p:cNvPr id="3" name="Content Placeholder 2"/>
          <p:cNvSpPr>
            <a:spLocks noGrp="1"/>
          </p:cNvSpPr>
          <p:nvPr>
            <p:ph idx="1"/>
          </p:nvPr>
        </p:nvSpPr>
        <p:spPr>
          <a:xfrm>
            <a:off x="225671" y="1369910"/>
            <a:ext cx="8738817" cy="5179634"/>
          </a:xfrm>
        </p:spPr>
        <p:txBody>
          <a:bodyPr>
            <a:normAutofit/>
          </a:bodyPr>
          <a:lstStyle/>
          <a:p>
            <a:pPr marL="0" indent="0">
              <a:buFontTx/>
              <a:buNone/>
              <a:defRPr/>
            </a:pPr>
            <a:r>
              <a:rPr lang="en-GB" sz="2000" dirty="0">
                <a:latin typeface="Arial" panose="020B0604020202020204" pitchFamily="34" charset="0"/>
                <a:cs typeface="Arial" panose="020B0604020202020204" pitchFamily="34" charset="0"/>
              </a:rPr>
              <a:t>(Fuel) Subsidy Reinvestment and Empowerment Programme 2012–2015</a:t>
            </a:r>
          </a:p>
          <a:p>
            <a:pPr marL="0" indent="0">
              <a:buFontTx/>
              <a:buNone/>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Improvement of Maternal and Child Health in clusters of 4+1 facilities</a:t>
            </a:r>
          </a:p>
        </p:txBody>
      </p:sp>
      <p:sp>
        <p:nvSpPr>
          <p:cNvPr id="26628" name="Slide Number Placeholder 4"/>
          <p:cNvSpPr>
            <a:spLocks noGrp="1"/>
          </p:cNvSpPr>
          <p:nvPr>
            <p:ph type="sldNum" sz="quarter" idx="12"/>
          </p:nvPr>
        </p:nvSpPr>
        <p:spPr bwMode="auto">
          <a:xfrm>
            <a:off x="7010400" y="6248400"/>
            <a:ext cx="19050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defRPr/>
            </a:pPr>
            <a:fld id="{5F635819-8D94-468B-9C17-454195868E5B}" type="slidenum">
              <a:rPr lang="en-US" smtClean="0"/>
              <a:pPr>
                <a:defRPr/>
              </a:pPr>
              <a:t>3</a:t>
            </a:fld>
            <a:endParaRPr lang="en-US" altLang="en-US" sz="1400" dirty="0">
              <a:latin typeface="Times" panose="02020603050405020304" pitchFamily="18" charset="0"/>
            </a:endParaRPr>
          </a:p>
        </p:txBody>
      </p:sp>
      <p:sp>
        <p:nvSpPr>
          <p:cNvPr id="2" name="Rounded Rectangle 1"/>
          <p:cNvSpPr/>
          <p:nvPr/>
        </p:nvSpPr>
        <p:spPr bwMode="auto">
          <a:xfrm>
            <a:off x="239343" y="2995404"/>
            <a:ext cx="4199241" cy="2843544"/>
          </a:xfrm>
          <a:prstGeom prst="roundRect">
            <a:avLst/>
          </a:prstGeom>
          <a:solidFill>
            <a:schemeClr val="tx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defRPr/>
            </a:pPr>
            <a:r>
              <a:rPr lang="en-GB" sz="2000" dirty="0">
                <a:latin typeface="Arial" panose="020B0604020202020204" pitchFamily="34" charset="0"/>
                <a:cs typeface="Arial" panose="020B0604020202020204" pitchFamily="34" charset="0"/>
              </a:rPr>
              <a:t>SUPPLY</a:t>
            </a:r>
          </a:p>
          <a:p>
            <a:pPr algn="ct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2,000 midwives, 9,000 VHWs and 1,000 CHEWs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infrastructure improvements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equipment, supplies and medicines</a:t>
            </a:r>
          </a:p>
        </p:txBody>
      </p:sp>
      <p:sp>
        <p:nvSpPr>
          <p:cNvPr id="7" name="Rounded Rectangle 6"/>
          <p:cNvSpPr/>
          <p:nvPr/>
        </p:nvSpPr>
        <p:spPr bwMode="auto">
          <a:xfrm>
            <a:off x="4911153" y="2966858"/>
            <a:ext cx="4032448" cy="2736304"/>
          </a:xfrm>
          <a:prstGeom prst="roundRect">
            <a:avLst/>
          </a:prstGeom>
          <a:solidFill>
            <a:schemeClr val="tx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defRPr/>
            </a:pPr>
            <a:r>
              <a:rPr lang="en-GB" sz="2000" dirty="0">
                <a:latin typeface="Arial" panose="020B0604020202020204" pitchFamily="34" charset="0"/>
                <a:cs typeface="Arial" panose="020B0604020202020204" pitchFamily="34" charset="0"/>
              </a:rPr>
              <a:t>DEMAND </a:t>
            </a:r>
          </a:p>
          <a:p>
            <a:pPr algn="ctr">
              <a:defRP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CCTs (some clusters) to women for ANC, facility deliveries and vaccinations</a:t>
            </a:r>
          </a:p>
          <a:p>
            <a:pPr marL="342900" indent="-342900">
              <a:buFont typeface="Arial" panose="020B0604020202020204" pitchFamily="34" charset="0"/>
              <a:buChar char="•"/>
              <a:defRPr/>
            </a:pPr>
            <a:r>
              <a:rPr lang="en-GB" sz="2000" dirty="0">
                <a:latin typeface="Arial" panose="020B0604020202020204" pitchFamily="34" charset="0"/>
                <a:cs typeface="Arial" panose="020B0604020202020204" pitchFamily="34" charset="0"/>
              </a:rPr>
              <a:t>Mobilisation of WDCs</a:t>
            </a:r>
          </a:p>
        </p:txBody>
      </p:sp>
      <p:pic>
        <p:nvPicPr>
          <p:cNvPr id="9" name="Picture 8" descr="C:\Users\hssbee\Desktop\UNN_Logo.jpg">
            <a:extLst>
              <a:ext uri="{FF2B5EF4-FFF2-40B4-BE49-F238E27FC236}">
                <a16:creationId xmlns:a16="http://schemas.microsoft.com/office/drawing/2014/main" id="{C39249DB-7DC5-4063-AD64-CA52334B7AB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296076626"/>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T</a:t>
            </a:r>
            <a:r>
              <a:rPr lang="en-GB" sz="3600" dirty="0">
                <a:latin typeface="Arial" panose="020B0604020202020204" pitchFamily="34" charset="0"/>
                <a:cs typeface="Arial" panose="020B0604020202020204" pitchFamily="34" charset="0"/>
              </a:rPr>
              <a:t>he study</a:t>
            </a:r>
          </a:p>
        </p:txBody>
      </p:sp>
      <p:sp>
        <p:nvSpPr>
          <p:cNvPr id="4" name="Slide Number Placeholder 3"/>
          <p:cNvSpPr>
            <a:spLocks noGrp="1"/>
          </p:cNvSpPr>
          <p:nvPr>
            <p:ph type="sldNum" sz="quarter" idx="4294967295"/>
          </p:nvPr>
        </p:nvSpPr>
        <p:spPr bwMode="auto">
          <a:xfrm>
            <a:off x="7239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defRPr/>
            </a:pPr>
            <a:fld id="{5F635819-8D94-468B-9C17-454195868E5B}" type="slidenum">
              <a:rPr lang="en-US" smtClean="0"/>
              <a:pPr>
                <a:defRPr/>
              </a:pPr>
              <a:t>4</a:t>
            </a:fld>
            <a:endParaRPr lang="en-US"/>
          </a:p>
        </p:txBody>
      </p:sp>
      <p:pic>
        <p:nvPicPr>
          <p:cNvPr id="12" name="Picture 11" descr="C:\Users\User\Desktop\Revamp logo_final.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0112" y="1782037"/>
            <a:ext cx="2952328" cy="2587234"/>
          </a:xfrm>
          <a:prstGeom prst="rect">
            <a:avLst/>
          </a:prstGeom>
          <a:noFill/>
          <a:ln>
            <a:noFill/>
          </a:ln>
        </p:spPr>
      </p:pic>
      <p:sp>
        <p:nvSpPr>
          <p:cNvPr id="13" name="Rectangle 12"/>
          <p:cNvSpPr/>
          <p:nvPr/>
        </p:nvSpPr>
        <p:spPr>
          <a:xfrm>
            <a:off x="577283" y="4391430"/>
            <a:ext cx="8277991" cy="1107996"/>
          </a:xfrm>
          <a:prstGeom prst="rect">
            <a:avLst/>
          </a:prstGeom>
        </p:spPr>
        <p:txBody>
          <a:bodyPr wrap="square">
            <a:spAutoFit/>
          </a:bodyPr>
          <a:lstStyle/>
          <a:p>
            <a:r>
              <a:rPr lang="en-GB" sz="2200" dirty="0" err="1">
                <a:latin typeface="Arial" panose="020B0604020202020204" pitchFamily="34" charset="0"/>
                <a:ea typeface="Calibri" panose="020F0502020204030204" pitchFamily="34" charset="0"/>
                <a:cs typeface="Arial" panose="020B0604020202020204" pitchFamily="34" charset="0"/>
              </a:rPr>
              <a:t>Dete</a:t>
            </a:r>
            <a:r>
              <a:rPr lang="en-GB"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R</a:t>
            </a:r>
            <a:r>
              <a:rPr lang="en-GB" sz="2200" dirty="0" err="1">
                <a:latin typeface="Arial" panose="020B0604020202020204" pitchFamily="34" charset="0"/>
                <a:ea typeface="Calibri" panose="020F0502020204030204" pitchFamily="34" charset="0"/>
                <a:cs typeface="Arial" panose="020B0604020202020204" pitchFamily="34" charset="0"/>
              </a:rPr>
              <a:t>minants</a:t>
            </a:r>
            <a:r>
              <a:rPr lang="en-GB" sz="2200" dirty="0">
                <a:latin typeface="Arial" panose="020B0604020202020204" pitchFamily="34" charset="0"/>
                <a:ea typeface="Calibri" panose="020F0502020204030204" pitchFamily="34" charset="0"/>
                <a:cs typeface="Arial" panose="020B0604020202020204" pitchFamily="34" charset="0"/>
              </a:rPr>
              <a:t> of </a:t>
            </a:r>
            <a:r>
              <a:rPr lang="en-GB" sz="2200" b="1" dirty="0">
                <a:solidFill>
                  <a:srgbClr val="C00000"/>
                </a:solidFill>
                <a:latin typeface="Arial" panose="020B0604020202020204" pitchFamily="34" charset="0"/>
                <a:ea typeface="Calibri" panose="020F0502020204030204" pitchFamily="34" charset="0"/>
                <a:cs typeface="Arial" panose="020B0604020202020204" pitchFamily="34" charset="0"/>
              </a:rPr>
              <a:t>E</a:t>
            </a:r>
            <a:r>
              <a:rPr lang="en-GB" sz="2200" dirty="0">
                <a:latin typeface="Arial" panose="020B0604020202020204" pitchFamily="34" charset="0"/>
                <a:ea typeface="Calibri" panose="020F0502020204030204" pitchFamily="34" charset="0"/>
                <a:cs typeface="Arial" panose="020B0604020202020204" pitchFamily="34" charset="0"/>
              </a:rPr>
              <a:t>ffectiveness and sustainability of a </a:t>
            </a:r>
            <a:r>
              <a:rPr lang="en-GB" sz="2200" dirty="0" err="1">
                <a:latin typeface="Arial" panose="020B0604020202020204" pitchFamily="34" charset="0"/>
                <a:ea typeface="Calibri" panose="020F0502020204030204" pitchFamily="34" charset="0"/>
                <a:cs typeface="Arial" panose="020B0604020202020204" pitchFamily="34" charset="0"/>
              </a:rPr>
              <a:t>no</a:t>
            </a:r>
            <a:r>
              <a:rPr lang="en-GB"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V</a:t>
            </a:r>
            <a:r>
              <a:rPr lang="en-GB" sz="2200" dirty="0" err="1">
                <a:latin typeface="Arial" panose="020B0604020202020204" pitchFamily="34" charset="0"/>
                <a:ea typeface="Calibri" panose="020F0502020204030204" pitchFamily="34" charset="0"/>
                <a:cs typeface="Arial" panose="020B0604020202020204" pitchFamily="34" charset="0"/>
              </a:rPr>
              <a:t>el</a:t>
            </a:r>
            <a:r>
              <a:rPr lang="en-GB" sz="2200" dirty="0">
                <a:latin typeface="Arial" panose="020B0604020202020204" pitchFamily="34" charset="0"/>
                <a:ea typeface="Calibri" panose="020F0502020204030204" pitchFamily="34" charset="0"/>
                <a:cs typeface="Arial" panose="020B0604020202020204" pitchFamily="34" charset="0"/>
              </a:rPr>
              <a:t> community </a:t>
            </a:r>
            <a:r>
              <a:rPr lang="en-GB" sz="2200" dirty="0" err="1">
                <a:latin typeface="Arial" panose="020B0604020202020204" pitchFamily="34" charset="0"/>
                <a:ea typeface="Calibri" panose="020F0502020204030204" pitchFamily="34" charset="0"/>
                <a:cs typeface="Arial" panose="020B0604020202020204" pitchFamily="34" charset="0"/>
              </a:rPr>
              <a:t>he</a:t>
            </a:r>
            <a:r>
              <a:rPr lang="en-GB"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A</a:t>
            </a:r>
            <a:r>
              <a:rPr lang="en-GB" sz="2200" dirty="0" err="1">
                <a:latin typeface="Arial" panose="020B0604020202020204" pitchFamily="34" charset="0"/>
                <a:ea typeface="Calibri" panose="020F0502020204030204" pitchFamily="34" charset="0"/>
                <a:cs typeface="Arial" panose="020B0604020202020204" pitchFamily="34" charset="0"/>
              </a:rPr>
              <a:t>lth</a:t>
            </a:r>
            <a:r>
              <a:rPr lang="en-GB" sz="2200" dirty="0">
                <a:latin typeface="Arial" panose="020B0604020202020204" pitchFamily="34" charset="0"/>
                <a:ea typeface="Calibri" panose="020F0502020204030204" pitchFamily="34" charset="0"/>
                <a:cs typeface="Arial" panose="020B0604020202020204" pitchFamily="34" charset="0"/>
              </a:rPr>
              <a:t> workers (CHWs) </a:t>
            </a:r>
            <a:r>
              <a:rPr lang="en-GB" sz="2200" dirty="0" err="1">
                <a:latin typeface="Arial" panose="020B0604020202020204" pitchFamily="34" charset="0"/>
                <a:ea typeface="Calibri" panose="020F0502020204030204" pitchFamily="34" charset="0"/>
                <a:cs typeface="Arial" panose="020B0604020202020204" pitchFamily="34" charset="0"/>
              </a:rPr>
              <a:t>program</a:t>
            </a:r>
            <a:r>
              <a:rPr lang="en-GB"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M</a:t>
            </a:r>
            <a:r>
              <a:rPr lang="en-GB" sz="2200" dirty="0" err="1">
                <a:latin typeface="Arial" panose="020B0604020202020204" pitchFamily="34" charset="0"/>
                <a:ea typeface="Calibri" panose="020F0502020204030204" pitchFamily="34" charset="0"/>
                <a:cs typeface="Arial" panose="020B0604020202020204" pitchFamily="34" charset="0"/>
              </a:rPr>
              <a:t>e</a:t>
            </a:r>
            <a:r>
              <a:rPr lang="en-GB" sz="2200" dirty="0">
                <a:latin typeface="Arial" panose="020B0604020202020204" pitchFamily="34" charset="0"/>
                <a:ea typeface="Calibri" panose="020F0502020204030204" pitchFamily="34" charset="0"/>
                <a:cs typeface="Arial" panose="020B0604020202020204" pitchFamily="34" charset="0"/>
              </a:rPr>
              <a:t> in </a:t>
            </a:r>
            <a:r>
              <a:rPr lang="en-GB" sz="2200" dirty="0" err="1">
                <a:latin typeface="Arial" panose="020B0604020202020204" pitchFamily="34" charset="0"/>
                <a:ea typeface="Calibri" panose="020F0502020204030204" pitchFamily="34" charset="0"/>
                <a:cs typeface="Arial" panose="020B0604020202020204" pitchFamily="34" charset="0"/>
              </a:rPr>
              <a:t>im</a:t>
            </a:r>
            <a:r>
              <a:rPr lang="en-GB" sz="2200" b="1" dirty="0" err="1">
                <a:solidFill>
                  <a:srgbClr val="C00000"/>
                </a:solidFill>
                <a:latin typeface="Arial" panose="020B0604020202020204" pitchFamily="34" charset="0"/>
                <a:ea typeface="Calibri" panose="020F0502020204030204" pitchFamily="34" charset="0"/>
                <a:cs typeface="Arial" panose="020B0604020202020204" pitchFamily="34" charset="0"/>
              </a:rPr>
              <a:t>P</a:t>
            </a:r>
            <a:r>
              <a:rPr lang="en-GB" sz="2200" dirty="0" err="1">
                <a:latin typeface="Arial" panose="020B0604020202020204" pitchFamily="34" charset="0"/>
                <a:ea typeface="Calibri" panose="020F0502020204030204" pitchFamily="34" charset="0"/>
                <a:cs typeface="Arial" panose="020B0604020202020204" pitchFamily="34" charset="0"/>
              </a:rPr>
              <a:t>roving</a:t>
            </a:r>
            <a:r>
              <a:rPr lang="en-GB" sz="2200" dirty="0">
                <a:latin typeface="Arial" panose="020B0604020202020204" pitchFamily="34" charset="0"/>
                <a:ea typeface="Calibri" panose="020F0502020204030204" pitchFamily="34" charset="0"/>
                <a:cs typeface="Arial" panose="020B0604020202020204" pitchFamily="34" charset="0"/>
              </a:rPr>
              <a:t> maternal and child health in Nigeria </a:t>
            </a:r>
            <a:r>
              <a:rPr lang="en-GB" sz="2200" i="1" dirty="0">
                <a:latin typeface="Arial" panose="020B0604020202020204" pitchFamily="34" charset="0"/>
                <a:ea typeface="Calibri" panose="020F0502020204030204" pitchFamily="34" charset="0"/>
                <a:cs typeface="Arial" panose="020B0604020202020204" pitchFamily="34" charset="0"/>
              </a:rPr>
              <a:t>(</a:t>
            </a:r>
            <a:r>
              <a:rPr lang="en-US" sz="2200" i="1" dirty="0"/>
              <a:t>June 2015 – Feb 2021</a:t>
            </a:r>
            <a:r>
              <a:rPr lang="en-GB" sz="2200" i="1" dirty="0">
                <a:latin typeface="Arial" panose="020B0604020202020204" pitchFamily="34" charset="0"/>
                <a:cs typeface="Arial" panose="020B0604020202020204" pitchFamily="34" charset="0"/>
              </a:rPr>
              <a:t>)</a:t>
            </a:r>
            <a:endParaRPr lang="en-US" sz="2200" i="1" dirty="0"/>
          </a:p>
        </p:txBody>
      </p:sp>
      <p:sp>
        <p:nvSpPr>
          <p:cNvPr id="16" name="Content Placeholder 8">
            <a:extLst>
              <a:ext uri="{FF2B5EF4-FFF2-40B4-BE49-F238E27FC236}">
                <a16:creationId xmlns:a16="http://schemas.microsoft.com/office/drawing/2014/main" id="{BCE17F79-ED2A-4C59-BAB5-9C5E8C2C71DB}"/>
              </a:ext>
            </a:extLst>
          </p:cNvPr>
          <p:cNvSpPr txBox="1">
            <a:spLocks/>
          </p:cNvSpPr>
          <p:nvPr/>
        </p:nvSpPr>
        <p:spPr>
          <a:xfrm>
            <a:off x="355463" y="1550741"/>
            <a:ext cx="2952328" cy="2595868"/>
          </a:xfrm>
          <a:prstGeom prst="rect">
            <a:avLst/>
          </a:prstGeom>
        </p:spPr>
        <p:txBody>
          <a:bodyPr vert="horz"/>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US" sz="2000" kern="0" dirty="0"/>
              <a:t>COMUNEC:</a:t>
            </a:r>
          </a:p>
          <a:p>
            <a:pPr marL="0" indent="0">
              <a:buNone/>
            </a:pPr>
            <a:r>
              <a:rPr lang="en-US" sz="2000" kern="0" dirty="0"/>
              <a:t>Prof BSC Uzochukwu</a:t>
            </a:r>
          </a:p>
          <a:p>
            <a:pPr marL="0" indent="0">
              <a:buNone/>
            </a:pPr>
            <a:r>
              <a:rPr lang="en-US" sz="2000" kern="0" dirty="0"/>
              <a:t>Prof Obinna Onwujekwe</a:t>
            </a:r>
          </a:p>
          <a:p>
            <a:pPr marL="0" indent="0">
              <a:buNone/>
            </a:pPr>
            <a:r>
              <a:rPr lang="en-US" sz="2000" kern="0" dirty="0"/>
              <a:t>Prof Nkoli Ezumah</a:t>
            </a:r>
          </a:p>
          <a:p>
            <a:pPr marL="0" indent="0">
              <a:buNone/>
            </a:pPr>
            <a:r>
              <a:rPr lang="en-US" sz="2000" kern="0" dirty="0"/>
              <a:t>Dr Enyi </a:t>
            </a:r>
            <a:r>
              <a:rPr lang="en-US" sz="2000" kern="0" dirty="0" err="1"/>
              <a:t>Etyaba</a:t>
            </a:r>
            <a:endParaRPr lang="en-US" sz="2000" kern="0" dirty="0"/>
          </a:p>
          <a:p>
            <a:pPr marL="0" indent="0">
              <a:buNone/>
            </a:pPr>
            <a:r>
              <a:rPr lang="en-US" sz="2000" kern="0" dirty="0"/>
              <a:t>Dr Chinyere Okeke</a:t>
            </a:r>
          </a:p>
          <a:p>
            <a:pPr marL="0" indent="0">
              <a:buNone/>
            </a:pPr>
            <a:r>
              <a:rPr lang="en-US" sz="2000" kern="0" dirty="0"/>
              <a:t>…</a:t>
            </a:r>
          </a:p>
        </p:txBody>
      </p:sp>
      <p:sp>
        <p:nvSpPr>
          <p:cNvPr id="17" name="Content Placeholder 8">
            <a:extLst>
              <a:ext uri="{FF2B5EF4-FFF2-40B4-BE49-F238E27FC236}">
                <a16:creationId xmlns:a16="http://schemas.microsoft.com/office/drawing/2014/main" id="{ED585A2A-3695-4902-B610-78D70FD0ED34}"/>
              </a:ext>
            </a:extLst>
          </p:cNvPr>
          <p:cNvSpPr txBox="1">
            <a:spLocks/>
          </p:cNvSpPr>
          <p:nvPr/>
        </p:nvSpPr>
        <p:spPr>
          <a:xfrm>
            <a:off x="6246171" y="1484087"/>
            <a:ext cx="2609104" cy="2657221"/>
          </a:xfrm>
          <a:prstGeom prst="rect">
            <a:avLst/>
          </a:prstGeom>
        </p:spPr>
        <p:txBody>
          <a:bodyPr vert="horz"/>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pPr>
            <a:r>
              <a:rPr lang="en-US" sz="2000" kern="0" dirty="0"/>
              <a:t>Leeds:</a:t>
            </a:r>
          </a:p>
          <a:p>
            <a:pPr marL="0" indent="0">
              <a:buNone/>
            </a:pPr>
            <a:r>
              <a:rPr lang="en-US" sz="2000" kern="0" dirty="0"/>
              <a:t>Dr Tolib Mirzoev (PI)</a:t>
            </a:r>
          </a:p>
          <a:p>
            <a:pPr marL="0" indent="0">
              <a:buNone/>
            </a:pPr>
            <a:r>
              <a:rPr lang="en-US" sz="2000" kern="0" dirty="0"/>
              <a:t>Dr Ana Manzano</a:t>
            </a:r>
          </a:p>
          <a:p>
            <a:pPr marL="0" indent="0">
              <a:buNone/>
            </a:pPr>
            <a:r>
              <a:rPr lang="en-US" sz="2000" kern="0" dirty="0"/>
              <a:t>Prof Tim Ensor</a:t>
            </a:r>
          </a:p>
          <a:p>
            <a:pPr marL="0" indent="0">
              <a:buNone/>
            </a:pPr>
            <a:r>
              <a:rPr lang="en-US" sz="2000" kern="0" dirty="0"/>
              <a:t>Dr Bassey Ebenso</a:t>
            </a:r>
          </a:p>
          <a:p>
            <a:pPr marL="0" indent="0">
              <a:buNone/>
            </a:pPr>
            <a:r>
              <a:rPr lang="en-US" sz="2000" kern="0" dirty="0"/>
              <a:t>Dr Joe Hicks</a:t>
            </a:r>
          </a:p>
          <a:p>
            <a:pPr marL="0" indent="0">
              <a:buNone/>
            </a:pPr>
            <a:r>
              <a:rPr lang="en-US" sz="2000" kern="0" dirty="0"/>
              <a:t>…</a:t>
            </a:r>
          </a:p>
        </p:txBody>
      </p:sp>
      <p:pic>
        <p:nvPicPr>
          <p:cNvPr id="18" name="Picture 17">
            <a:extLst>
              <a:ext uri="{FF2B5EF4-FFF2-40B4-BE49-F238E27FC236}">
                <a16:creationId xmlns:a16="http://schemas.microsoft.com/office/drawing/2014/main" id="{E9ABA809-6322-4F89-8CBF-49A8AEE3594E}"/>
              </a:ext>
            </a:extLst>
          </p:cNvPr>
          <p:cNvPicPr/>
          <p:nvPr/>
        </p:nvPicPr>
        <p:blipFill>
          <a:blip r:embed="rId4"/>
          <a:stretch>
            <a:fillRect/>
          </a:stretch>
        </p:blipFill>
        <p:spPr>
          <a:xfrm>
            <a:off x="1331641" y="5918599"/>
            <a:ext cx="1296144" cy="719039"/>
          </a:xfrm>
          <a:prstGeom prst="rect">
            <a:avLst/>
          </a:prstGeom>
        </p:spPr>
      </p:pic>
      <p:pic>
        <p:nvPicPr>
          <p:cNvPr id="19" name="Picture 18">
            <a:extLst>
              <a:ext uri="{FF2B5EF4-FFF2-40B4-BE49-F238E27FC236}">
                <a16:creationId xmlns:a16="http://schemas.microsoft.com/office/drawing/2014/main" id="{86905DC2-E7A5-4B1E-BBA6-A0E14A543F3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938384" y="5888880"/>
            <a:ext cx="985544" cy="719039"/>
          </a:xfrm>
          <a:prstGeom prst="rect">
            <a:avLst/>
          </a:prstGeom>
        </p:spPr>
      </p:pic>
      <p:pic>
        <p:nvPicPr>
          <p:cNvPr id="20" name="Picture 19">
            <a:extLst>
              <a:ext uri="{FF2B5EF4-FFF2-40B4-BE49-F238E27FC236}">
                <a16:creationId xmlns:a16="http://schemas.microsoft.com/office/drawing/2014/main" id="{F08CCD8E-BC19-4D0F-93C9-150C66176A8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03275" y="5871931"/>
            <a:ext cx="985544" cy="761937"/>
          </a:xfrm>
          <a:prstGeom prst="rect">
            <a:avLst/>
          </a:prstGeom>
        </p:spPr>
      </p:pic>
      <p:pic>
        <p:nvPicPr>
          <p:cNvPr id="21" name="Picture 20">
            <a:extLst>
              <a:ext uri="{FF2B5EF4-FFF2-40B4-BE49-F238E27FC236}">
                <a16:creationId xmlns:a16="http://schemas.microsoft.com/office/drawing/2014/main" id="{773D809D-4C33-4F26-BF8A-A932442A64C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745480" y="6074660"/>
            <a:ext cx="1709088" cy="328105"/>
          </a:xfrm>
          <a:prstGeom prst="rect">
            <a:avLst/>
          </a:prstGeom>
        </p:spPr>
      </p:pic>
      <p:pic>
        <p:nvPicPr>
          <p:cNvPr id="14" name="Picture 13" descr="C:\Users\hssbee\Desktop\UNN_Logo.jpg">
            <a:extLst>
              <a:ext uri="{FF2B5EF4-FFF2-40B4-BE49-F238E27FC236}">
                <a16:creationId xmlns:a16="http://schemas.microsoft.com/office/drawing/2014/main" id="{6515DC91-6FDB-4D6F-BD6C-B330B3A1E61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1135445789"/>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Revamp logo_final.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7729075" y="5819409"/>
            <a:ext cx="1295400" cy="954158"/>
          </a:xfrm>
          <a:prstGeom prst="rect">
            <a:avLst/>
          </a:prstGeom>
          <a:noFill/>
          <a:ln>
            <a:noFill/>
          </a:ln>
        </p:spPr>
      </p:pic>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REVAMP</a:t>
            </a:r>
          </a:p>
        </p:txBody>
      </p:sp>
      <p:sp>
        <p:nvSpPr>
          <p:cNvPr id="3" name="Content Placeholder 2"/>
          <p:cNvSpPr>
            <a:spLocks noGrp="1"/>
          </p:cNvSpPr>
          <p:nvPr>
            <p:ph idx="1"/>
          </p:nvPr>
        </p:nvSpPr>
        <p:spPr>
          <a:xfrm>
            <a:off x="251521" y="1665288"/>
            <a:ext cx="4824536" cy="4932064"/>
          </a:xfrm>
        </p:spPr>
        <p:txBody>
          <a:bodyPr>
            <a:normAutofit/>
          </a:bodyPr>
          <a:lstStyle/>
          <a:p>
            <a:pPr marL="0" indent="0">
              <a:buNone/>
            </a:pPr>
            <a:r>
              <a:rPr lang="en-GB" sz="2000" dirty="0">
                <a:latin typeface="Arial" panose="020B0604020202020204" pitchFamily="34" charset="0"/>
                <a:cs typeface="Arial" panose="020B0604020202020204" pitchFamily="34" charset="0"/>
              </a:rPr>
              <a:t>AIM - is to assess effectiveness and sustainability of achieved changes</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Anambra State - 3 clusters</a:t>
            </a:r>
          </a:p>
          <a:p>
            <a:pPr marL="914400" lvl="1" indent="-457200">
              <a:buFont typeface="+mj-lt"/>
              <a:buAutoNum type="arabicPeriod"/>
            </a:pPr>
            <a:r>
              <a:rPr lang="en-GB" sz="2000" dirty="0">
                <a:latin typeface="Arial" panose="020B0604020202020204" pitchFamily="34" charset="0"/>
                <a:cs typeface="Arial" panose="020B0604020202020204" pitchFamily="34" charset="0"/>
              </a:rPr>
              <a:t>SURE-P/MCH</a:t>
            </a:r>
          </a:p>
          <a:p>
            <a:pPr marL="914400" lvl="1" indent="-457200">
              <a:buFont typeface="+mj-lt"/>
              <a:buAutoNum type="arabicPeriod"/>
            </a:pPr>
            <a:r>
              <a:rPr lang="en-GB" sz="2000" dirty="0">
                <a:latin typeface="Arial" panose="020B0604020202020204" pitchFamily="34" charset="0"/>
                <a:cs typeface="Arial" panose="020B0604020202020204" pitchFamily="34" charset="0"/>
              </a:rPr>
              <a:t>SURE-P/MCH + CCT</a:t>
            </a:r>
          </a:p>
          <a:p>
            <a:pPr marL="914400" lvl="1" indent="-457200">
              <a:buFont typeface="+mj-lt"/>
              <a:buAutoNum type="arabicPeriod"/>
            </a:pPr>
            <a:r>
              <a:rPr lang="en-GB" sz="2000" dirty="0">
                <a:latin typeface="Arial" panose="020B0604020202020204" pitchFamily="34" charset="0"/>
                <a:cs typeface="Arial" panose="020B0604020202020204" pitchFamily="34" charset="0"/>
              </a:rPr>
              <a:t>no implementation (‘control’)</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Cross-disciplinary and mixed methods realist evaluation</a:t>
            </a:r>
          </a:p>
          <a:p>
            <a:endParaRPr lang="en-GB"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a:lstStyle>
          <a:p>
            <a:pPr>
              <a:defRPr/>
            </a:pPr>
            <a:fld id="{5F635819-8D94-468B-9C17-454195868E5B}" type="slidenum">
              <a:rPr lang="en-US" smtClean="0"/>
              <a:pPr>
                <a:defRPr/>
              </a:pPr>
              <a:t>5</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1876" y="1911716"/>
            <a:ext cx="3936323" cy="3034567"/>
          </a:xfrm>
          <a:prstGeom prst="rect">
            <a:avLst/>
          </a:prstGeom>
        </p:spPr>
      </p:pic>
      <p:pic>
        <p:nvPicPr>
          <p:cNvPr id="8" name="Picture 7" descr="C:\Users\hssbee\Desktop\UNN_Logo.jpg">
            <a:extLst>
              <a:ext uri="{FF2B5EF4-FFF2-40B4-BE49-F238E27FC236}">
                <a16:creationId xmlns:a16="http://schemas.microsoft.com/office/drawing/2014/main" id="{8AC9B530-EB74-4CA5-98B8-891E5795E9F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479523903"/>
      </p:ext>
    </p:extLst>
  </p:cSld>
  <p:clrMapOvr>
    <a:masterClrMapping/>
  </p:clrMapOvr>
  <p:transition spd="slow">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User\Desktop\Revamp logo_final.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7740352" y="5859218"/>
            <a:ext cx="1295400" cy="954158"/>
          </a:xfrm>
          <a:prstGeom prst="rect">
            <a:avLst/>
          </a:prstGeom>
          <a:noFill/>
          <a:ln>
            <a:noFill/>
          </a:ln>
        </p:spPr>
      </p:pic>
      <p:sp>
        <p:nvSpPr>
          <p:cNvPr id="2" name="Title 1"/>
          <p:cNvSpPr>
            <a:spLocks noGrp="1"/>
          </p:cNvSpPr>
          <p:nvPr>
            <p:ph type="title"/>
          </p:nvPr>
        </p:nvSpPr>
        <p:spPr>
          <a:xfrm>
            <a:off x="251520" y="308384"/>
            <a:ext cx="5400600" cy="900336"/>
          </a:xfrm>
        </p:spPr>
        <p:txBody>
          <a:bodyPr>
            <a:normAutofit/>
          </a:bodyPr>
          <a:lstStyle/>
          <a:p>
            <a:r>
              <a:rPr lang="en-GB" dirty="0"/>
              <a:t>Study conceptual framework</a:t>
            </a:r>
          </a:p>
        </p:txBody>
      </p:sp>
      <p:sp>
        <p:nvSpPr>
          <p:cNvPr id="6"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Slide Number Placeholder 3"/>
          <p:cNvSpPr>
            <a:spLocks noGrp="1"/>
          </p:cNvSpPr>
          <p:nvPr>
            <p:ph type="sldNum" sz="quarter" idx="12"/>
          </p:nvPr>
        </p:nvSpPr>
        <p:spPr bwMode="auto">
          <a:xfrm>
            <a:off x="7131050" y="62849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931DE80-7FBF-487D-A358-883BA2892725}" type="slidenum">
              <a:rPr lang="en-GB" smtClean="0"/>
              <a:pPr>
                <a:defRPr/>
              </a:pPr>
              <a:t>6</a:t>
            </a:fld>
            <a:endParaRPr lang="en-GB" dirty="0"/>
          </a:p>
        </p:txBody>
      </p:sp>
      <p:pic>
        <p:nvPicPr>
          <p:cNvPr id="3" name="Picture 2"/>
          <p:cNvPicPr>
            <a:picLocks noChangeAspect="1"/>
          </p:cNvPicPr>
          <p:nvPr/>
        </p:nvPicPr>
        <p:blipFill>
          <a:blip r:embed="rId4"/>
          <a:stretch>
            <a:fillRect/>
          </a:stretch>
        </p:blipFill>
        <p:spPr>
          <a:xfrm>
            <a:off x="251520" y="1208720"/>
            <a:ext cx="8679424" cy="4896767"/>
          </a:xfrm>
          <a:prstGeom prst="rect">
            <a:avLst/>
          </a:prstGeom>
        </p:spPr>
      </p:pic>
      <p:pic>
        <p:nvPicPr>
          <p:cNvPr id="11" name="Picture 10" descr="C:\Users\hssbee\Desktop\UNN_Logo.jpg">
            <a:extLst>
              <a:ext uri="{FF2B5EF4-FFF2-40B4-BE49-F238E27FC236}">
                <a16:creationId xmlns:a16="http://schemas.microsoft.com/office/drawing/2014/main" id="{7940196F-AF88-4892-ABAA-11D3586162F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3601226289"/>
      </p:ext>
    </p:extLst>
  </p:cSld>
  <p:clrMapOvr>
    <a:masterClrMapping/>
  </p:clrMapOvr>
  <p:transition spd="slow">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336704" cy="720080"/>
          </a:xfrm>
        </p:spPr>
        <p:txBody>
          <a:bodyPr/>
          <a:lstStyle/>
          <a:p>
            <a:r>
              <a:rPr lang="en-GB" dirty="0"/>
              <a:t>Study design and methods</a:t>
            </a:r>
          </a:p>
        </p:txBody>
      </p:sp>
      <p:pic>
        <p:nvPicPr>
          <p:cNvPr id="5" name="Picture 4" descr="C:\Users\User\Desktop\Revamp logo_final.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7675259" y="5879310"/>
            <a:ext cx="1295400" cy="954158"/>
          </a:xfrm>
          <a:prstGeom prst="rect">
            <a:avLst/>
          </a:prstGeom>
          <a:noFill/>
          <a:ln>
            <a:noFill/>
          </a:ln>
        </p:spPr>
      </p:pic>
      <p:sp>
        <p:nvSpPr>
          <p:cNvPr id="4" name="Slide Number Placeholder 3"/>
          <p:cNvSpPr>
            <a:spLocks noGrp="1"/>
          </p:cNvSpPr>
          <p:nvPr>
            <p:ph type="sldNum" sz="quarter" idx="12"/>
          </p:nvPr>
        </p:nvSpPr>
        <p:spPr bwMode="auto">
          <a:xfrm>
            <a:off x="7131050" y="62849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931DE80-7FBF-487D-A358-883BA2892725}" type="slidenum">
              <a:rPr lang="en-GB" smtClean="0"/>
              <a:pPr>
                <a:defRPr/>
              </a:pPr>
              <a:t>7</a:t>
            </a:fld>
            <a:endParaRPr lang="en-GB" dirty="0"/>
          </a:p>
        </p:txBody>
      </p:sp>
      <p:sp>
        <p:nvSpPr>
          <p:cNvPr id="21" name="Text Box 40"/>
          <p:cNvSpPr txBox="1"/>
          <p:nvPr/>
        </p:nvSpPr>
        <p:spPr>
          <a:xfrm>
            <a:off x="5758242" y="1354764"/>
            <a:ext cx="3107189" cy="3883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Theory refining and consolidation</a:t>
            </a:r>
            <a:endPar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 Box 17"/>
          <p:cNvSpPr txBox="1"/>
          <p:nvPr/>
        </p:nvSpPr>
        <p:spPr>
          <a:xfrm>
            <a:off x="179512" y="1369232"/>
            <a:ext cx="2056054" cy="30777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Theory development</a:t>
            </a:r>
            <a:endPar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8"/>
          <p:cNvSpPr txBox="1"/>
          <p:nvPr/>
        </p:nvSpPr>
        <p:spPr>
          <a:xfrm>
            <a:off x="2695384" y="1369232"/>
            <a:ext cx="2842419" cy="30777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Theory testing and validation</a:t>
            </a:r>
            <a:endPar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8" name="Group 37">
            <a:extLst>
              <a:ext uri="{FF2B5EF4-FFF2-40B4-BE49-F238E27FC236}">
                <a16:creationId xmlns:a16="http://schemas.microsoft.com/office/drawing/2014/main" id="{01471043-B17D-4736-AC54-F0DE1399FB8F}"/>
              </a:ext>
            </a:extLst>
          </p:cNvPr>
          <p:cNvGrpSpPr/>
          <p:nvPr/>
        </p:nvGrpSpPr>
        <p:grpSpPr>
          <a:xfrm>
            <a:off x="323528" y="2191192"/>
            <a:ext cx="8479886" cy="4179488"/>
            <a:chOff x="285603" y="2241895"/>
            <a:chExt cx="8479886" cy="4179488"/>
          </a:xfrm>
        </p:grpSpPr>
        <p:grpSp>
          <p:nvGrpSpPr>
            <p:cNvPr id="37" name="Group 36">
              <a:extLst>
                <a:ext uri="{FF2B5EF4-FFF2-40B4-BE49-F238E27FC236}">
                  <a16:creationId xmlns:a16="http://schemas.microsoft.com/office/drawing/2014/main" id="{811F6B71-5C6D-46F8-9C20-F89FA4BB1FE2}"/>
                </a:ext>
              </a:extLst>
            </p:cNvPr>
            <p:cNvGrpSpPr/>
            <p:nvPr/>
          </p:nvGrpSpPr>
          <p:grpSpPr>
            <a:xfrm>
              <a:off x="285603" y="2241895"/>
              <a:ext cx="8479886" cy="3471827"/>
              <a:chOff x="285603" y="2241895"/>
              <a:chExt cx="8479886" cy="3471827"/>
            </a:xfrm>
          </p:grpSpPr>
          <p:sp>
            <p:nvSpPr>
              <p:cNvPr id="8" name="Text Box 8"/>
              <p:cNvSpPr txBox="1"/>
              <p:nvPr/>
            </p:nvSpPr>
            <p:spPr>
              <a:xfrm>
                <a:off x="285603" y="2279208"/>
                <a:ext cx="1489748" cy="181588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Hypothetical pathways that link intervention inputs to outcomes within context</a:t>
                </a:r>
              </a:p>
              <a:p>
                <a:pPr>
                  <a:spcAft>
                    <a:spcPts val="0"/>
                  </a:spcAft>
                </a:pP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4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Document review, IDIs</a:t>
                </a: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 Box 9"/>
              <p:cNvSpPr txBox="1"/>
              <p:nvPr/>
            </p:nvSpPr>
            <p:spPr>
              <a:xfrm>
                <a:off x="2058927" y="2241895"/>
                <a:ext cx="3599692" cy="73866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 process, context and effects incl. sustainability, advocacy and changes in political priorities </a:t>
                </a:r>
                <a:r>
                  <a:rPr lang="en-GB" sz="14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IDIs</a:t>
                </a:r>
                <a:r>
                  <a:rPr lang="en-GB" sz="1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10"/>
              <p:cNvSpPr txBox="1"/>
              <p:nvPr/>
            </p:nvSpPr>
            <p:spPr>
              <a:xfrm>
                <a:off x="2131774" y="4812359"/>
                <a:ext cx="3526621" cy="73866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 outputs and outcomes, including sustainability</a:t>
                </a:r>
              </a:p>
              <a:p>
                <a:pPr>
                  <a:spcAft>
                    <a:spcPts val="0"/>
                  </a:spcAft>
                </a:pPr>
                <a:r>
                  <a:rPr lang="en-GB" sz="1400" i="1" u="sng">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HMIS and SURE-P data</a:t>
                </a:r>
                <a:endPar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19"/>
              <p:cNvSpPr txBox="1"/>
              <p:nvPr/>
            </p:nvSpPr>
            <p:spPr>
              <a:xfrm>
                <a:off x="2317094" y="3977379"/>
                <a:ext cx="3394292" cy="51524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Assess costs (main &amp; spill over effects)</a:t>
                </a:r>
              </a:p>
              <a:p>
                <a:pPr>
                  <a:spcAft>
                    <a:spcPts val="0"/>
                  </a:spcAft>
                </a:pPr>
                <a:r>
                  <a:rPr lang="en-GB" sz="1400" i="1" u="sng">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HMIS and SURE-P costing data</a:t>
                </a:r>
                <a:r>
                  <a:rPr lang="en-GB" sz="1400"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4" name="Elbow Connector 8"/>
              <p:cNvCxnSpPr>
                <a:stCxn id="8" idx="3"/>
                <a:endCxn id="9" idx="1"/>
              </p:cNvCxnSpPr>
              <p:nvPr/>
            </p:nvCxnSpPr>
            <p:spPr>
              <a:xfrm flipV="1">
                <a:off x="1775352" y="2611227"/>
                <a:ext cx="283576" cy="575923"/>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8"/>
              <p:cNvCxnSpPr>
                <a:stCxn id="8" idx="3"/>
                <a:endCxn id="10" idx="1"/>
              </p:cNvCxnSpPr>
              <p:nvPr/>
            </p:nvCxnSpPr>
            <p:spPr>
              <a:xfrm>
                <a:off x="1775352" y="3187150"/>
                <a:ext cx="356423" cy="1994541"/>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8"/>
              <p:cNvCxnSpPr/>
              <p:nvPr/>
            </p:nvCxnSpPr>
            <p:spPr>
              <a:xfrm>
                <a:off x="2778866" y="2975427"/>
                <a:ext cx="0" cy="999087"/>
              </a:xfrm>
              <a:prstGeom prst="straightConnector1">
                <a:avLst/>
              </a:prstGeom>
              <a:ln>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17" name="Text Box 36"/>
              <p:cNvSpPr txBox="1"/>
              <p:nvPr/>
            </p:nvSpPr>
            <p:spPr>
              <a:xfrm>
                <a:off x="6369609" y="2281303"/>
                <a:ext cx="2288649" cy="9421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 links, modify existing and develop new pathways</a:t>
                </a:r>
              </a:p>
            </p:txBody>
          </p:sp>
          <p:cxnSp>
            <p:nvCxnSpPr>
              <p:cNvPr id="18" name="Elbow Connector 8"/>
              <p:cNvCxnSpPr>
                <a:stCxn id="9" idx="3"/>
                <a:endCxn id="17" idx="1"/>
              </p:cNvCxnSpPr>
              <p:nvPr/>
            </p:nvCxnSpPr>
            <p:spPr>
              <a:xfrm>
                <a:off x="5658619" y="2611227"/>
                <a:ext cx="710990" cy="141143"/>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 name="Text Box 38"/>
              <p:cNvSpPr txBox="1"/>
              <p:nvPr/>
            </p:nvSpPr>
            <p:spPr>
              <a:xfrm>
                <a:off x="3013628" y="3036507"/>
                <a:ext cx="2517697" cy="73866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Explore views of users </a:t>
                </a:r>
              </a:p>
              <a:p>
                <a:pPr>
                  <a:spcAft>
                    <a:spcPts val="0"/>
                  </a:spcAft>
                </a:pPr>
                <a:r>
                  <a:rPr lang="en-GB" sz="1400" i="1" u="sng">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Facility exit survey, exit IDIs and FGDs</a:t>
                </a: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20" name="Text Box 39"/>
              <p:cNvSpPr txBox="1"/>
              <p:nvPr/>
            </p:nvSpPr>
            <p:spPr>
              <a:xfrm>
                <a:off x="6276486" y="3468190"/>
                <a:ext cx="2489003" cy="95410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 model of relations between context, process, outputs and outcomes, using the C-M-O configurations </a:t>
                </a:r>
              </a:p>
            </p:txBody>
          </p:sp>
          <p:cxnSp>
            <p:nvCxnSpPr>
              <p:cNvPr id="22" name="Elbow Connector 8"/>
              <p:cNvCxnSpPr/>
              <p:nvPr/>
            </p:nvCxnSpPr>
            <p:spPr>
              <a:xfrm>
                <a:off x="2778805" y="2975217"/>
                <a:ext cx="212454" cy="466275"/>
              </a:xfrm>
              <a:prstGeom prst="straightConnector1">
                <a:avLst/>
              </a:prstGeom>
              <a:ln>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8"/>
              <p:cNvCxnSpPr>
                <a:stCxn id="19" idx="3"/>
                <a:endCxn id="17" idx="1"/>
              </p:cNvCxnSpPr>
              <p:nvPr/>
            </p:nvCxnSpPr>
            <p:spPr>
              <a:xfrm flipV="1">
                <a:off x="5531325" y="2752371"/>
                <a:ext cx="838284" cy="653469"/>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8"/>
              <p:cNvCxnSpPr>
                <a:stCxn id="10" idx="3"/>
                <a:endCxn id="17" idx="1"/>
              </p:cNvCxnSpPr>
              <p:nvPr/>
            </p:nvCxnSpPr>
            <p:spPr>
              <a:xfrm flipV="1">
                <a:off x="5658395" y="2752371"/>
                <a:ext cx="711214" cy="2429321"/>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8"/>
              <p:cNvCxnSpPr>
                <a:stCxn id="13" idx="3"/>
                <a:endCxn id="17" idx="1"/>
              </p:cNvCxnSpPr>
              <p:nvPr/>
            </p:nvCxnSpPr>
            <p:spPr>
              <a:xfrm flipV="1">
                <a:off x="5711386" y="2752371"/>
                <a:ext cx="658223" cy="1482632"/>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0"/>
                <a:endCxn id="8" idx="0"/>
              </p:cNvCxnSpPr>
              <p:nvPr/>
            </p:nvCxnSpPr>
            <p:spPr>
              <a:xfrm rot="16200000" flipV="1">
                <a:off x="4271160" y="-961474"/>
                <a:ext cx="2095" cy="6483458"/>
              </a:xfrm>
              <a:prstGeom prst="bentConnector3">
                <a:avLst>
                  <a:gd name="adj1" fmla="val 11016905"/>
                </a:avLst>
              </a:prstGeom>
              <a:ln>
                <a:solidFill>
                  <a:schemeClr val="tx1"/>
                </a:solidFill>
                <a:prstDash val="lgDash"/>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
              <p:cNvCxnSpPr/>
              <p:nvPr/>
            </p:nvCxnSpPr>
            <p:spPr>
              <a:xfrm flipV="1">
                <a:off x="3640780" y="4493889"/>
                <a:ext cx="0" cy="318458"/>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
              <p:cNvCxnSpPr/>
              <p:nvPr/>
            </p:nvCxnSpPr>
            <p:spPr>
              <a:xfrm flipH="1" flipV="1">
                <a:off x="2230812" y="2979750"/>
                <a:ext cx="526" cy="1832587"/>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
              <p:cNvCxnSpPr>
                <a:stCxn id="17" idx="2"/>
                <a:endCxn id="20" idx="0"/>
              </p:cNvCxnSpPr>
              <p:nvPr/>
            </p:nvCxnSpPr>
            <p:spPr>
              <a:xfrm>
                <a:off x="7513934" y="3223437"/>
                <a:ext cx="7054" cy="244753"/>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Text Box 49"/>
              <p:cNvSpPr txBox="1"/>
              <p:nvPr/>
            </p:nvSpPr>
            <p:spPr>
              <a:xfrm>
                <a:off x="6369611" y="4812359"/>
                <a:ext cx="2335205" cy="90136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 transferable best practices for scalability and generalizability </a:t>
                </a:r>
              </a:p>
            </p:txBody>
          </p:sp>
          <p:cxnSp>
            <p:nvCxnSpPr>
              <p:cNvPr id="31" name="Elbow Connector 8"/>
              <p:cNvCxnSpPr>
                <a:stCxn id="20" idx="2"/>
                <a:endCxn id="30" idx="0"/>
              </p:cNvCxnSpPr>
              <p:nvPr/>
            </p:nvCxnSpPr>
            <p:spPr>
              <a:xfrm>
                <a:off x="7520988" y="4422297"/>
                <a:ext cx="16225" cy="390061"/>
              </a:xfrm>
              <a:prstGeom prst="straightConnector1">
                <a:avLst/>
              </a:prstGeom>
              <a:ln>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
              <p:cNvCxnSpPr/>
              <p:nvPr/>
            </p:nvCxnSpPr>
            <p:spPr>
              <a:xfrm>
                <a:off x="3620066" y="3768185"/>
                <a:ext cx="0" cy="208804"/>
              </a:xfrm>
              <a:prstGeom prst="straightConnector1">
                <a:avLst/>
              </a:prstGeom>
              <a:ln>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35547" y="5394362"/>
              <a:ext cx="5095778" cy="1027021"/>
              <a:chOff x="127937" y="2818584"/>
              <a:chExt cx="3542626" cy="789410"/>
            </a:xfrm>
          </p:grpSpPr>
          <p:sp>
            <p:nvSpPr>
              <p:cNvPr id="34" name="Text Box 52"/>
              <p:cNvSpPr txBox="1"/>
              <p:nvPr/>
            </p:nvSpPr>
            <p:spPr>
              <a:xfrm>
                <a:off x="127937" y="2818584"/>
                <a:ext cx="3542626" cy="78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KEY:</a:t>
                </a:r>
              </a:p>
              <a:p>
                <a:pPr>
                  <a:spcAft>
                    <a:spcPts val="0"/>
                  </a:spcAft>
                </a:pPr>
                <a:r>
                  <a:rPr lang="en-GB" sz="14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Italics </a:t>
                </a: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methods and data sources</a:t>
                </a:r>
              </a:p>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study progression between phases</a:t>
                </a:r>
              </a:p>
              <a:p>
                <a:pPr>
                  <a:spcAft>
                    <a:spcPts val="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examples of links between methods</a:t>
                </a:r>
              </a:p>
            </p:txBody>
          </p:sp>
          <p:cxnSp>
            <p:nvCxnSpPr>
              <p:cNvPr id="35" name="Elbow Connector 8"/>
              <p:cNvCxnSpPr/>
              <p:nvPr/>
            </p:nvCxnSpPr>
            <p:spPr>
              <a:xfrm>
                <a:off x="240015" y="3471048"/>
                <a:ext cx="268901" cy="0"/>
              </a:xfrm>
              <a:prstGeom prst="straightConnector1">
                <a:avLst/>
              </a:prstGeom>
              <a:ln>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
              <p:cNvCxnSpPr/>
              <p:nvPr/>
            </p:nvCxnSpPr>
            <p:spPr>
              <a:xfrm>
                <a:off x="227488" y="3293301"/>
                <a:ext cx="268605" cy="0"/>
              </a:xfrm>
              <a:prstGeom prst="straightConnector1">
                <a:avLst/>
              </a:prstGeom>
              <a:ln>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cxnSp>
        </p:grpSp>
      </p:grpSp>
      <p:pic>
        <p:nvPicPr>
          <p:cNvPr id="40" name="Picture 39" descr="C:\Users\hssbee\Desktop\UNN_Logo.jpg">
            <a:extLst>
              <a:ext uri="{FF2B5EF4-FFF2-40B4-BE49-F238E27FC236}">
                <a16:creationId xmlns:a16="http://schemas.microsoft.com/office/drawing/2014/main" id="{36A7FBD9-2F6E-4E2D-9EB8-4022CB6D78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605131571"/>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DAC4-BA0F-47F3-A76A-3BC668EA1AAD}"/>
              </a:ext>
            </a:extLst>
          </p:cNvPr>
          <p:cNvSpPr>
            <a:spLocks noGrp="1"/>
          </p:cNvSpPr>
          <p:nvPr>
            <p:ph type="title"/>
          </p:nvPr>
        </p:nvSpPr>
        <p:spPr/>
        <p:txBody>
          <a:bodyPr/>
          <a:lstStyle/>
          <a:p>
            <a:r>
              <a:rPr lang="en-US" dirty="0"/>
              <a:t>More details..</a:t>
            </a:r>
            <a:endParaRPr lang="en-GB" dirty="0"/>
          </a:p>
        </p:txBody>
      </p:sp>
      <p:sp>
        <p:nvSpPr>
          <p:cNvPr id="4" name="Slide Number Placeholder 3">
            <a:extLst>
              <a:ext uri="{FF2B5EF4-FFF2-40B4-BE49-F238E27FC236}">
                <a16:creationId xmlns:a16="http://schemas.microsoft.com/office/drawing/2014/main" id="{BC44C029-1681-4572-A132-EBC04CE43F04}"/>
              </a:ext>
            </a:extLst>
          </p:cNvPr>
          <p:cNvSpPr>
            <a:spLocks noGrp="1"/>
          </p:cNvSpPr>
          <p:nvPr>
            <p:ph type="sldNum" sz="quarter" idx="4"/>
          </p:nvPr>
        </p:nvSpPr>
        <p:spPr/>
        <p:txBody>
          <a:bodyPr/>
          <a:lstStyle/>
          <a:p>
            <a:pPr>
              <a:defRPr/>
            </a:pPr>
            <a:fld id="{E767290F-ED83-4826-A58F-3C097C49FD0E}" type="slidenum">
              <a:rPr lang="en-GB" smtClean="0"/>
              <a:pPr>
                <a:defRPr/>
              </a:pPr>
              <a:t>8</a:t>
            </a:fld>
            <a:endParaRPr lang="en-GB" dirty="0"/>
          </a:p>
        </p:txBody>
      </p:sp>
      <p:pic>
        <p:nvPicPr>
          <p:cNvPr id="5" name="Picture 4">
            <a:extLst>
              <a:ext uri="{FF2B5EF4-FFF2-40B4-BE49-F238E27FC236}">
                <a16:creationId xmlns:a16="http://schemas.microsoft.com/office/drawing/2014/main" id="{93CCBC9C-5335-439C-BA70-3329E599C266}"/>
              </a:ext>
            </a:extLst>
          </p:cNvPr>
          <p:cNvPicPr>
            <a:picLocks noChangeAspect="1"/>
          </p:cNvPicPr>
          <p:nvPr/>
        </p:nvPicPr>
        <p:blipFill>
          <a:blip r:embed="rId2"/>
          <a:stretch>
            <a:fillRect/>
          </a:stretch>
        </p:blipFill>
        <p:spPr>
          <a:xfrm>
            <a:off x="539552" y="1556792"/>
            <a:ext cx="7879379" cy="4270201"/>
          </a:xfrm>
          <a:prstGeom prst="rect">
            <a:avLst/>
          </a:prstGeom>
          <a:ln>
            <a:solidFill>
              <a:schemeClr val="tx1"/>
            </a:solidFill>
          </a:ln>
        </p:spPr>
      </p:pic>
    </p:spTree>
    <p:extLst>
      <p:ext uri="{BB962C8B-B14F-4D97-AF65-F5344CB8AC3E}">
        <p14:creationId xmlns:p14="http://schemas.microsoft.com/office/powerpoint/2010/main" val="1643169084"/>
      </p:ext>
    </p:extLst>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CAFB-C07C-45F9-BE85-428398D8E442}"/>
              </a:ext>
            </a:extLst>
          </p:cNvPr>
          <p:cNvSpPr>
            <a:spLocks noGrp="1"/>
          </p:cNvSpPr>
          <p:nvPr>
            <p:ph type="title"/>
          </p:nvPr>
        </p:nvSpPr>
        <p:spPr/>
        <p:txBody>
          <a:bodyPr/>
          <a:lstStyle/>
          <a:p>
            <a:r>
              <a:rPr lang="en-US" dirty="0"/>
              <a:t>Our ‘methods’ paper</a:t>
            </a:r>
            <a:endParaRPr lang="en-GB" dirty="0"/>
          </a:p>
        </p:txBody>
      </p:sp>
      <p:sp>
        <p:nvSpPr>
          <p:cNvPr id="4" name="Slide Number Placeholder 3">
            <a:extLst>
              <a:ext uri="{FF2B5EF4-FFF2-40B4-BE49-F238E27FC236}">
                <a16:creationId xmlns:a16="http://schemas.microsoft.com/office/drawing/2014/main" id="{C41FFE7C-3B77-4A90-9399-2265A353D64D}"/>
              </a:ext>
            </a:extLst>
          </p:cNvPr>
          <p:cNvSpPr>
            <a:spLocks noGrp="1"/>
          </p:cNvSpPr>
          <p:nvPr>
            <p:ph type="sldNum" sz="quarter" idx="4"/>
          </p:nvPr>
        </p:nvSpPr>
        <p:spPr/>
        <p:txBody>
          <a:bodyPr/>
          <a:lstStyle/>
          <a:p>
            <a:pPr>
              <a:defRPr/>
            </a:pPr>
            <a:fld id="{E767290F-ED83-4826-A58F-3C097C49FD0E}" type="slidenum">
              <a:rPr lang="en-GB" smtClean="0"/>
              <a:pPr>
                <a:defRPr/>
              </a:pPr>
              <a:t>9</a:t>
            </a:fld>
            <a:endParaRPr lang="en-GB" dirty="0"/>
          </a:p>
        </p:txBody>
      </p:sp>
      <p:pic>
        <p:nvPicPr>
          <p:cNvPr id="5" name="Picture 4">
            <a:extLst>
              <a:ext uri="{FF2B5EF4-FFF2-40B4-BE49-F238E27FC236}">
                <a16:creationId xmlns:a16="http://schemas.microsoft.com/office/drawing/2014/main" id="{058BFAD6-E0CA-4F23-A1B0-0D6AF61E91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8091" y="1089111"/>
            <a:ext cx="8787817" cy="5472608"/>
          </a:xfrm>
          <a:prstGeom prst="rect">
            <a:avLst/>
          </a:prstGeom>
        </p:spPr>
      </p:pic>
      <p:pic>
        <p:nvPicPr>
          <p:cNvPr id="6" name="Picture 5" descr="C:\Users\hssbee\Desktop\UNN_Logo.jpg">
            <a:extLst>
              <a:ext uri="{FF2B5EF4-FFF2-40B4-BE49-F238E27FC236}">
                <a16:creationId xmlns:a16="http://schemas.microsoft.com/office/drawing/2014/main" id="{DCB06E55-D4E8-4FEA-957D-110377C4F0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00777"/>
            <a:ext cx="542826" cy="735935"/>
          </a:xfrm>
          <a:prstGeom prst="rect">
            <a:avLst/>
          </a:prstGeom>
          <a:noFill/>
          <a:ln>
            <a:noFill/>
          </a:ln>
        </p:spPr>
      </p:pic>
    </p:spTree>
    <p:extLst>
      <p:ext uri="{BB962C8B-B14F-4D97-AF65-F5344CB8AC3E}">
        <p14:creationId xmlns:p14="http://schemas.microsoft.com/office/powerpoint/2010/main" val="3412218030"/>
      </p:ext>
    </p:extLst>
  </p:cSld>
  <p:clrMapOvr>
    <a:masterClrMapping/>
  </p:clrMapOvr>
  <p:transition spd="slow">
    <p:strips dir="ru"/>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On-screen Show (4:3)</PresentationFormat>
  <Paragraphs>238</Paragraphs>
  <Slides>27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vt:lpstr>
      <vt:lpstr>Blank Presentation</vt:lpstr>
      <vt:lpstr>PowerPoint Presentation</vt:lpstr>
      <vt:lpstr>Structure</vt:lpstr>
      <vt:lpstr>SURE-P / MCH</vt:lpstr>
      <vt:lpstr>The study</vt:lpstr>
      <vt:lpstr>REVAMP</vt:lpstr>
      <vt:lpstr>Study conceptual framework</vt:lpstr>
      <vt:lpstr>Study design and methods</vt:lpstr>
      <vt:lpstr>More details..</vt:lpstr>
      <vt:lpstr>Our ‘methods’ paper</vt:lpstr>
      <vt:lpstr>Project phases</vt:lpstr>
      <vt:lpstr>Evolution of ‘Trust’ and ‘Security’ PTs</vt:lpstr>
      <vt:lpstr>Phase 1 (June-Oct 2015)</vt:lpstr>
      <vt:lpstr>Phase 1 - reflections</vt:lpstr>
      <vt:lpstr>Phase 2 (Nov 2015 – Sept 2017) </vt:lpstr>
      <vt:lpstr>Phase 2 outputs</vt:lpstr>
      <vt:lpstr>Phase 2 - PTs</vt:lpstr>
      <vt:lpstr>Phase 2 - reflections</vt:lpstr>
      <vt:lpstr>Phase 3 (Sept 2017 – Dec 2019)  </vt:lpstr>
      <vt:lpstr>Security PT</vt:lpstr>
      <vt:lpstr>Security PT</vt:lpstr>
      <vt:lpstr>Trust PT</vt:lpstr>
      <vt:lpstr>Trust PT</vt:lpstr>
      <vt:lpstr>Theoretical engagements</vt:lpstr>
      <vt:lpstr>Three conceptual challenges</vt:lpstr>
      <vt:lpstr>On reflection…</vt:lpstr>
      <vt:lpstr>Lessons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Ross</dc:creator>
  <cp:lastModifiedBy>Ana Manzano</cp:lastModifiedBy>
  <cp:revision>173</cp:revision>
  <dcterms:created xsi:type="dcterms:W3CDTF">2008-03-18T14:02:34Z</dcterms:created>
  <dcterms:modified xsi:type="dcterms:W3CDTF">2020-10-04T06:42:48Z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671539243</vt:i4>
  </property>
  <property fmtid="{D5CDD505-2E9C-101B-9397-08002B2CF9AE}" pid="3" name="_NewReviewCycle">
    <vt:lpwstr/>
  </property>
  <property fmtid="{D5CDD505-2E9C-101B-9397-08002B2CF9AE}" pid="4" name="_EmailSubject">
    <vt:lpwstr>Templates for handouts for short course, July 2017</vt:lpwstr>
  </property>
  <property fmtid="{D5CDD505-2E9C-101B-9397-08002B2CF9AE}" pid="5" name="_AuthorEmail">
    <vt:lpwstr>A.Mitchell@leeds.ac.uk</vt:lpwstr>
  </property>
  <property fmtid="{D5CDD505-2E9C-101B-9397-08002B2CF9AE}" pid="6" name="_AuthorEmailDisplayName">
    <vt:lpwstr>Anita Mitchell</vt:lpwstr>
  </property>
</Properties>
</file>