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74" r:id="rId5"/>
    <p:sldId id="263" r:id="rId6"/>
    <p:sldId id="264" r:id="rId7"/>
    <p:sldId id="266" r:id="rId8"/>
    <p:sldId id="268" r:id="rId9"/>
    <p:sldId id="269" r:id="rId10"/>
    <p:sldId id="270" r:id="rId11"/>
    <p:sldId id="271" r:id="rId12"/>
    <p:sldId id="272" r:id="rId13"/>
    <p:sldId id="262" r:id="rId14"/>
    <p:sldId id="276" r:id="rId15"/>
    <p:sldId id="275"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6/20/2020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91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6/20/2020</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41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6/20/2020</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64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6/20/2020</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06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6/20/2020</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04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6/20/2020</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974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6/20/2020</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6/20/2020</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68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6/20/2020</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7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6/20/2020</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399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6/20/2020</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197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6/20/2020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969450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ucl.ac.uk/jill-dando-institute/research/covid-19-special-pape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4" name="Picture 3">
            <a:extLst>
              <a:ext uri="{FF2B5EF4-FFF2-40B4-BE49-F238E27FC236}">
                <a16:creationId xmlns:a16="http://schemas.microsoft.com/office/drawing/2014/main" id="{96059F27-84D0-4631-8390-AF25679384A6}"/>
              </a:ext>
            </a:extLst>
          </p:cNvPr>
          <p:cNvPicPr>
            <a:picLocks noChangeAspect="1"/>
          </p:cNvPicPr>
          <p:nvPr/>
        </p:nvPicPr>
        <p:blipFill rotWithShape="1">
          <a:blip r:embed="rId2"/>
          <a:srcRect/>
          <a:stretch/>
        </p:blipFill>
        <p:spPr>
          <a:xfrm>
            <a:off x="-2" y="10"/>
            <a:ext cx="1219200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alpha val="30000"/>
                </a:schemeClr>
              </a:gs>
              <a:gs pos="30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4AA0BF96-359B-468C-A77A-9F36F1E87078}"/>
              </a:ext>
            </a:extLst>
          </p:cNvPr>
          <p:cNvSpPr>
            <a:spLocks noGrp="1"/>
          </p:cNvSpPr>
          <p:nvPr>
            <p:ph type="ctrTitle"/>
          </p:nvPr>
        </p:nvSpPr>
        <p:spPr>
          <a:xfrm>
            <a:off x="7848600" y="1122363"/>
            <a:ext cx="4023360" cy="2807208"/>
          </a:xfrm>
        </p:spPr>
        <p:txBody>
          <a:bodyPr anchor="b">
            <a:normAutofit/>
          </a:bodyPr>
          <a:lstStyle/>
          <a:p>
            <a:pPr algn="l"/>
            <a:r>
              <a:rPr lang="en-US" sz="4200"/>
              <a:t>The Coronavirus Response: A Realistic Agenda for Evaluation</a:t>
            </a:r>
            <a:endParaRPr lang="en-GB" sz="4200"/>
          </a:p>
        </p:txBody>
      </p:sp>
      <p:sp>
        <p:nvSpPr>
          <p:cNvPr id="3" name="Subtitle 2">
            <a:extLst>
              <a:ext uri="{FF2B5EF4-FFF2-40B4-BE49-F238E27FC236}">
                <a16:creationId xmlns:a16="http://schemas.microsoft.com/office/drawing/2014/main" id="{42D584CF-EB49-47BB-8780-701573A6700A}"/>
              </a:ext>
            </a:extLst>
          </p:cNvPr>
          <p:cNvSpPr>
            <a:spLocks noGrp="1"/>
          </p:cNvSpPr>
          <p:nvPr>
            <p:ph type="subTitle" idx="1"/>
          </p:nvPr>
        </p:nvSpPr>
        <p:spPr>
          <a:xfrm>
            <a:off x="7848600" y="3968496"/>
            <a:ext cx="4023360" cy="1208141"/>
          </a:xfrm>
        </p:spPr>
        <p:txBody>
          <a:bodyPr>
            <a:normAutofit fontScale="92500" lnSpcReduction="10000"/>
          </a:bodyPr>
          <a:lstStyle/>
          <a:p>
            <a:pPr algn="l"/>
            <a:r>
              <a:rPr lang="en-US" dirty="0"/>
              <a:t>ZOOM 3 July 2020</a:t>
            </a:r>
          </a:p>
          <a:p>
            <a:pPr algn="l"/>
            <a:r>
              <a:rPr lang="en-US" dirty="0"/>
              <a:t>LEEDS</a:t>
            </a:r>
          </a:p>
          <a:p>
            <a:pPr algn="l"/>
            <a:r>
              <a:rPr lang="en-US" dirty="0"/>
              <a:t>Ray Pawson</a:t>
            </a:r>
            <a:endParaRPr lang="en-GB" dirty="0"/>
          </a:p>
        </p:txBody>
      </p:sp>
    </p:spTree>
    <p:extLst>
      <p:ext uri="{BB962C8B-B14F-4D97-AF65-F5344CB8AC3E}">
        <p14:creationId xmlns:p14="http://schemas.microsoft.com/office/powerpoint/2010/main" val="3843237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8B37-6408-4657-B68D-A6E407169E53}"/>
              </a:ext>
            </a:extLst>
          </p:cNvPr>
          <p:cNvSpPr>
            <a:spLocks noGrp="1"/>
          </p:cNvSpPr>
          <p:nvPr>
            <p:ph type="title"/>
          </p:nvPr>
        </p:nvSpPr>
        <p:spPr/>
        <p:txBody>
          <a:bodyPr>
            <a:normAutofit/>
          </a:bodyPr>
          <a:lstStyle/>
          <a:p>
            <a:r>
              <a:rPr lang="en-US" sz="4000" dirty="0">
                <a:solidFill>
                  <a:srgbClr val="C00000"/>
                </a:solidFill>
              </a:rPr>
              <a:t>3. Recycle existing evidence: review and synthesis</a:t>
            </a:r>
            <a:endParaRPr lang="en-GB" sz="4000" dirty="0">
              <a:solidFill>
                <a:srgbClr val="C00000"/>
              </a:solidFill>
            </a:endParaRPr>
          </a:p>
        </p:txBody>
      </p:sp>
      <p:pic>
        <p:nvPicPr>
          <p:cNvPr id="1026" name="Picture 2" descr="Recycling symbol - Wikipedia">
            <a:extLst>
              <a:ext uri="{FF2B5EF4-FFF2-40B4-BE49-F238E27FC236}">
                <a16:creationId xmlns:a16="http://schemas.microsoft.com/office/drawing/2014/main" id="{7EB3CB28-2359-4474-A2BE-5B7F880BB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81" y="2239773"/>
            <a:ext cx="2965289" cy="27984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C97B87-247E-4147-952D-53D167336F52}"/>
              </a:ext>
            </a:extLst>
          </p:cNvPr>
          <p:cNvSpPr txBox="1"/>
          <p:nvPr/>
        </p:nvSpPr>
        <p:spPr>
          <a:xfrm>
            <a:off x="4496499" y="1988191"/>
            <a:ext cx="6585358"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venir Next LT Pro"/>
                <a:ea typeface="+mn-ea"/>
                <a:cs typeface="+mn-cs"/>
              </a:rPr>
              <a:t>Old message on evidence-based policy – </a:t>
            </a:r>
            <a:r>
              <a:rPr kumimoji="0" lang="en-US" sz="1800" b="0" i="0" u="none" strike="noStrike" kern="1200" cap="none" spc="0" normalizeH="0" baseline="0" noProof="0" dirty="0">
                <a:ln>
                  <a:noFill/>
                </a:ln>
                <a:solidFill>
                  <a:srgbClr val="C00000"/>
                </a:solidFill>
                <a:effectLst/>
                <a:uLnTx/>
                <a:uFillTx/>
                <a:latin typeface="Avenir Next LT Pro"/>
                <a:ea typeface="+mn-ea"/>
                <a:cs typeface="+mn-cs"/>
              </a:rPr>
              <a:t>to be really useful, evidence should come </a:t>
            </a:r>
            <a:r>
              <a:rPr kumimoji="0" lang="en-US" sz="1800" b="0" i="1" u="none" strike="noStrike" kern="1200" cap="none" spc="0" normalizeH="0" baseline="0" noProof="0" dirty="0">
                <a:ln>
                  <a:noFill/>
                </a:ln>
                <a:solidFill>
                  <a:srgbClr val="C00000"/>
                </a:solidFill>
                <a:effectLst/>
                <a:uLnTx/>
                <a:uFillTx/>
                <a:latin typeface="Avenir Next LT Pro"/>
                <a:ea typeface="+mn-ea"/>
                <a:cs typeface="+mn-cs"/>
              </a:rPr>
              <a:t>before</a:t>
            </a:r>
            <a:r>
              <a:rPr kumimoji="0" lang="en-US" sz="1800" b="0" i="0" u="none" strike="noStrike" kern="1200" cap="none" spc="0" normalizeH="0" baseline="0" noProof="0" dirty="0">
                <a:ln>
                  <a:noFill/>
                </a:ln>
                <a:solidFill>
                  <a:srgbClr val="C00000"/>
                </a:solidFill>
                <a:effectLst/>
                <a:uLnTx/>
                <a:uFillTx/>
                <a:latin typeface="Avenir Next LT Pro"/>
                <a:ea typeface="+mn-ea"/>
                <a:cs typeface="+mn-cs"/>
              </a:rPr>
              <a:t> policy making. Hence the need to begin </a:t>
            </a:r>
            <a:r>
              <a:rPr kumimoji="0" lang="en-US" sz="1800" b="0" i="0" u="none" strike="noStrike" kern="1200" cap="none" spc="0" normalizeH="0" baseline="0" noProof="0">
                <a:ln>
                  <a:noFill/>
                </a:ln>
                <a:solidFill>
                  <a:srgbClr val="C00000"/>
                </a:solidFill>
                <a:effectLst/>
                <a:uLnTx/>
                <a:uFillTx/>
                <a:latin typeface="Avenir Next LT Pro"/>
                <a:ea typeface="+mn-ea"/>
                <a:cs typeface="+mn-cs"/>
              </a:rPr>
              <a:t>by reviewing </a:t>
            </a:r>
            <a:r>
              <a:rPr kumimoji="0" lang="en-US" sz="1800" b="0" i="0" u="none" strike="noStrike" kern="1200" cap="none" spc="0" normalizeH="0" baseline="0" noProof="0" dirty="0">
                <a:ln>
                  <a:noFill/>
                </a:ln>
                <a:solidFill>
                  <a:srgbClr val="C00000"/>
                </a:solidFill>
                <a:effectLst/>
                <a:uLnTx/>
                <a:uFillTx/>
                <a:latin typeface="Avenir Next LT Pro"/>
                <a:ea typeface="+mn-ea"/>
                <a:cs typeface="+mn-cs"/>
              </a:rPr>
              <a:t>previous research on ‘similar’ interventions.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There have been many ‘official inquiries’ into the handing of previous epidemics. Sometimes they provide useful nuggets (e.g. on the overreliance on modelling). But for the most part they are bland (e.g. calls for ‘better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A better strategy is to take heed of the idea that the </a:t>
            </a:r>
            <a:r>
              <a:rPr kumimoji="0" lang="en-US" sz="1800" b="0" i="0" u="none" strike="noStrike" kern="1200" cap="none" spc="0" normalizeH="0" baseline="0" noProof="0" dirty="0" err="1">
                <a:ln>
                  <a:noFill/>
                </a:ln>
                <a:solidFill>
                  <a:srgbClr val="000000"/>
                </a:solidFill>
                <a:effectLst/>
                <a:uLnTx/>
                <a:uFillTx/>
                <a:latin typeface="Avenir Next LT Pro"/>
                <a:ea typeface="+mn-ea"/>
                <a:cs typeface="+mn-cs"/>
              </a:rPr>
              <a:t>Covid</a:t>
            </a: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 response involves many </a:t>
            </a:r>
            <a:r>
              <a:rPr kumimoji="0" lang="en-US" sz="1800" b="0" i="1" u="none" strike="noStrike" kern="1200" cap="none" spc="0" normalizeH="0" baseline="0" noProof="0" dirty="0">
                <a:ln>
                  <a:noFill/>
                </a:ln>
                <a:solidFill>
                  <a:srgbClr val="000000"/>
                </a:solidFill>
                <a:effectLst/>
                <a:uLnTx/>
                <a:uFillTx/>
                <a:latin typeface="Avenir Next LT Pro"/>
                <a:ea typeface="+mn-ea"/>
                <a:cs typeface="+mn-cs"/>
              </a:rPr>
              <a:t>different programmes and components. </a:t>
            </a: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Strong evidence often exists on the implementation and effectiveness of these sub-processes.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223182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86D6-1509-40C2-BCBD-0CDA58CBA388}"/>
              </a:ext>
            </a:extLst>
          </p:cNvPr>
          <p:cNvSpPr>
            <a:spLocks noGrp="1"/>
          </p:cNvSpPr>
          <p:nvPr>
            <p:ph type="title"/>
          </p:nvPr>
        </p:nvSpPr>
        <p:spPr/>
        <p:txBody>
          <a:bodyPr/>
          <a:lstStyle/>
          <a:p>
            <a:r>
              <a:rPr lang="en-US" dirty="0">
                <a:solidFill>
                  <a:srgbClr val="C00000"/>
                </a:solidFill>
              </a:rPr>
              <a:t>Calling about symptoms: Lessons from 111?</a:t>
            </a:r>
            <a:endParaRPr lang="en-GB" dirty="0">
              <a:solidFill>
                <a:srgbClr val="C00000"/>
              </a:solidFill>
            </a:endParaRPr>
          </a:p>
        </p:txBody>
      </p:sp>
      <p:pic>
        <p:nvPicPr>
          <p:cNvPr id="2050" name="Picture 2" descr="NHS 111 online | Healthwatch Bury">
            <a:extLst>
              <a:ext uri="{FF2B5EF4-FFF2-40B4-BE49-F238E27FC236}">
                <a16:creationId xmlns:a16="http://schemas.microsoft.com/office/drawing/2014/main" id="{B0D8C351-EA46-4967-ABAD-8C6F74B39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169" y="2076450"/>
            <a:ext cx="169545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ack &amp; Trace - Crest Whitening Strips">
            <a:extLst>
              <a:ext uri="{FF2B5EF4-FFF2-40B4-BE49-F238E27FC236}">
                <a16:creationId xmlns:a16="http://schemas.microsoft.com/office/drawing/2014/main" id="{F8F65490-F509-46AE-96B8-CB732804C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4751" y="2357437"/>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7CC55D-8095-4D2D-A04A-2341385A9E6C}"/>
              </a:ext>
            </a:extLst>
          </p:cNvPr>
          <p:cNvSpPr txBox="1"/>
          <p:nvPr/>
        </p:nvSpPr>
        <p:spPr>
          <a:xfrm>
            <a:off x="3337250" y="2172771"/>
            <a:ext cx="5078962" cy="437042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a:ea typeface="+mn-ea"/>
                <a:cs typeface="+mn-cs"/>
              </a:rPr>
              <a:t>Used significantly more by middle-class callers and notably by the ‘worried well’.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a:ea typeface="+mn-ea"/>
                <a:cs typeface="+mn-cs"/>
              </a:rPr>
              <a:t>Used proportionally more by callers from white rather than other ethnic groups.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a:ea typeface="+mn-ea"/>
                <a:cs typeface="+mn-cs"/>
              </a:rPr>
              <a:t>Used significantly less by men rather than women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a:ea typeface="+mn-ea"/>
                <a:cs typeface="+mn-cs"/>
              </a:rPr>
              <a:t>Procedures took months to iron out.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a:ea typeface="+mn-ea"/>
                <a:cs typeface="+mn-cs"/>
              </a:rPr>
              <a:t>Low-paid, unskilled call handlers gradually replaced by staff with some clinical background.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a:ea typeface="+mn-ea"/>
                <a:cs typeface="+mn-cs"/>
              </a:rPr>
              <a:t>Provision remained in NHS rather than contracted 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3504852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0377707-901E-4D7F-889E-880E6E2418FE}"/>
              </a:ext>
            </a:extLst>
          </p:cNvPr>
          <p:cNvSpPr>
            <a:spLocks noGrp="1"/>
          </p:cNvSpPr>
          <p:nvPr>
            <p:ph type="title"/>
          </p:nvPr>
        </p:nvSpPr>
        <p:spPr/>
        <p:txBody>
          <a:bodyPr/>
          <a:lstStyle/>
          <a:p>
            <a:r>
              <a:rPr lang="en-US" dirty="0">
                <a:solidFill>
                  <a:srgbClr val="C00000"/>
                </a:solidFill>
              </a:rPr>
              <a:t>4. Anticipating the unanticipated </a:t>
            </a:r>
            <a:endParaRPr lang="en-GB" dirty="0">
              <a:solidFill>
                <a:srgbClr val="C00000"/>
              </a:solidFill>
            </a:endParaRPr>
          </a:p>
        </p:txBody>
      </p:sp>
      <p:sp>
        <p:nvSpPr>
          <p:cNvPr id="8" name="Content Placeholder 7">
            <a:extLst>
              <a:ext uri="{FF2B5EF4-FFF2-40B4-BE49-F238E27FC236}">
                <a16:creationId xmlns:a16="http://schemas.microsoft.com/office/drawing/2014/main" id="{8A6DCCA3-0691-492B-A576-AB1957B19A1F}"/>
              </a:ext>
            </a:extLst>
          </p:cNvPr>
          <p:cNvSpPr>
            <a:spLocks noGrp="1"/>
          </p:cNvSpPr>
          <p:nvPr>
            <p:ph sz="half" idx="4294967295"/>
          </p:nvPr>
        </p:nvSpPr>
        <p:spPr>
          <a:xfrm>
            <a:off x="722489" y="1825625"/>
            <a:ext cx="4143022" cy="6845300"/>
          </a:xfrm>
        </p:spPr>
        <p:txBody>
          <a:bodyPr/>
          <a:lstStyle/>
          <a:p>
            <a:pPr marL="0" indent="0" algn="ctr">
              <a:buNone/>
            </a:pPr>
            <a:r>
              <a:rPr lang="en-US" sz="3200" i="1" dirty="0"/>
              <a:t>“Supplies are plentiful – there is no need for panic buying”</a:t>
            </a:r>
          </a:p>
          <a:p>
            <a:endParaRPr lang="en-GB" dirty="0"/>
          </a:p>
        </p:txBody>
      </p:sp>
      <p:pic>
        <p:nvPicPr>
          <p:cNvPr id="11" name="Picture 4" descr="The sinister trolling of journalists by the Tory government has ...">
            <a:extLst>
              <a:ext uri="{FF2B5EF4-FFF2-40B4-BE49-F238E27FC236}">
                <a16:creationId xmlns:a16="http://schemas.microsoft.com/office/drawing/2014/main" id="{C3EE8A9A-6CFA-45E3-9663-387655916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935" y="3747911"/>
            <a:ext cx="3232085" cy="2064062"/>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12" name="Arrow: Notched Right 11">
            <a:extLst>
              <a:ext uri="{FF2B5EF4-FFF2-40B4-BE49-F238E27FC236}">
                <a16:creationId xmlns:a16="http://schemas.microsoft.com/office/drawing/2014/main" id="{047DDC7E-19E5-4DBB-A53B-23C165AD64C0}"/>
              </a:ext>
            </a:extLst>
          </p:cNvPr>
          <p:cNvSpPr/>
          <p:nvPr/>
        </p:nvSpPr>
        <p:spPr>
          <a:xfrm>
            <a:off x="4723002" y="4049485"/>
            <a:ext cx="1836418" cy="732239"/>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1026" name="Picture 2" descr="Man Carries Heap of Toilet Paper : Stock Photo">
            <a:extLst>
              <a:ext uri="{FF2B5EF4-FFF2-40B4-BE49-F238E27FC236}">
                <a16:creationId xmlns:a16="http://schemas.microsoft.com/office/drawing/2014/main" id="{F44DA4E6-0AD5-4526-BF67-D15A0ABD6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475" y="2146040"/>
            <a:ext cx="3661182" cy="3480319"/>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42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EC83AA-CB8C-4B62-A4BB-9212AE48C8E1}"/>
              </a:ext>
            </a:extLst>
          </p:cNvPr>
          <p:cNvSpPr>
            <a:spLocks noGrp="1"/>
          </p:cNvSpPr>
          <p:nvPr>
            <p:ph type="title"/>
          </p:nvPr>
        </p:nvSpPr>
        <p:spPr/>
        <p:txBody>
          <a:bodyPr/>
          <a:lstStyle/>
          <a:p>
            <a:r>
              <a:rPr lang="en-US">
                <a:solidFill>
                  <a:srgbClr val="C00000"/>
                </a:solidFill>
              </a:rPr>
              <a:t>Researching the Unintended (Covid &amp; Crime)</a:t>
            </a:r>
            <a:endParaRPr lang="en-GB" dirty="0">
              <a:solidFill>
                <a:srgbClr val="C00000"/>
              </a:solidFill>
            </a:endParaRPr>
          </a:p>
        </p:txBody>
      </p:sp>
      <p:sp>
        <p:nvSpPr>
          <p:cNvPr id="4" name="Content Placeholder 3">
            <a:extLst>
              <a:ext uri="{FF2B5EF4-FFF2-40B4-BE49-F238E27FC236}">
                <a16:creationId xmlns:a16="http://schemas.microsoft.com/office/drawing/2014/main" id="{EA47B43B-4459-4482-9111-A7D8C780B2E8}"/>
              </a:ext>
            </a:extLst>
          </p:cNvPr>
          <p:cNvSpPr>
            <a:spLocks noGrp="1"/>
          </p:cNvSpPr>
          <p:nvPr>
            <p:ph idx="1"/>
          </p:nvPr>
        </p:nvSpPr>
        <p:spPr>
          <a:xfrm>
            <a:off x="838200" y="1558212"/>
            <a:ext cx="10515600" cy="4127155"/>
          </a:xfrm>
        </p:spPr>
        <p:txBody>
          <a:bodyPr>
            <a:normAutofit/>
          </a:bodyPr>
          <a:lstStyle/>
          <a:p>
            <a:r>
              <a:rPr lang="en-US" dirty="0"/>
              <a:t>Bio-crime: Theft of biological tools, data, devices and systems</a:t>
            </a:r>
          </a:p>
          <a:p>
            <a:r>
              <a:rPr lang="en-GB" dirty="0"/>
              <a:t>Child and domestic abuse: Will they rise in the home as other crimes fall? </a:t>
            </a:r>
          </a:p>
          <a:p>
            <a:r>
              <a:rPr lang="en-US" dirty="0"/>
              <a:t>Increased risk for isolated older people of being a victim of scams and cybercrime.</a:t>
            </a:r>
          </a:p>
          <a:p>
            <a:r>
              <a:rPr lang="en-US" dirty="0"/>
              <a:t>Medical counterfeits -  proliferation of fake medical and health products online</a:t>
            </a:r>
          </a:p>
          <a:p>
            <a:r>
              <a:rPr lang="en-GB" dirty="0"/>
              <a:t>Policing the lockdown – </a:t>
            </a:r>
            <a:r>
              <a:rPr lang="en-GB" dirty="0" err="1"/>
              <a:t>impractibilities</a:t>
            </a:r>
            <a:r>
              <a:rPr lang="en-GB" dirty="0"/>
              <a:t> of enforcement when official guidance is ignored</a:t>
            </a:r>
          </a:p>
        </p:txBody>
      </p:sp>
      <p:sp>
        <p:nvSpPr>
          <p:cNvPr id="5" name="TextBox 4">
            <a:extLst>
              <a:ext uri="{FF2B5EF4-FFF2-40B4-BE49-F238E27FC236}">
                <a16:creationId xmlns:a16="http://schemas.microsoft.com/office/drawing/2014/main" id="{058BC66C-B3ED-41B5-89E5-70C367C6FD93}"/>
              </a:ext>
            </a:extLst>
          </p:cNvPr>
          <p:cNvSpPr txBox="1"/>
          <p:nvPr/>
        </p:nvSpPr>
        <p:spPr>
          <a:xfrm>
            <a:off x="2724539" y="5850294"/>
            <a:ext cx="87241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venir Next LT Pro"/>
                <a:ea typeface="+mn-ea"/>
                <a:cs typeface="+mn-cs"/>
              </a:rPr>
              <a:t>F</a:t>
            </a:r>
            <a:r>
              <a:rPr kumimoji="0" lang="en-GB" sz="1600" b="0" i="0" u="none" strike="noStrike" kern="1200" cap="none" spc="0" normalizeH="0" baseline="0" noProof="0" dirty="0">
                <a:ln>
                  <a:noFill/>
                </a:ln>
                <a:solidFill>
                  <a:srgbClr val="000000"/>
                </a:solidFill>
                <a:effectLst/>
                <a:uLnTx/>
                <a:uFillTx/>
                <a:latin typeface="Avenir Next LT Pro"/>
                <a:ea typeface="+mn-ea"/>
                <a:cs typeface="+mn-cs"/>
              </a:rPr>
              <a:t>or a research agenda and potential solutions see: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venir Next LT Pro"/>
                <a:ea typeface="+mn-ea"/>
                <a:cs typeface="+mn-cs"/>
                <a:hlinkClick r:id="rId2"/>
              </a:rPr>
              <a:t>https://www.ucl.ac.uk/jill-dando-institute/research/covid-19-special-papers</a:t>
            </a:r>
            <a:endParaRPr kumimoji="0" lang="en-GB" sz="1600" b="0" i="0"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3570740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EFF749-8C19-4295-9937-27A636BF3F97}"/>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5. Same measure, different outcomes. Why?</a:t>
            </a:r>
            <a:endParaRPr lang="en-GB" dirty="0">
              <a:solidFill>
                <a:srgbClr val="FFFFFF"/>
              </a:solidFill>
            </a:endParaRPr>
          </a:p>
        </p:txBody>
      </p:sp>
      <p:sp>
        <p:nvSpPr>
          <p:cNvPr id="15" name="Content Placeholder 2">
            <a:extLst>
              <a:ext uri="{FF2B5EF4-FFF2-40B4-BE49-F238E27FC236}">
                <a16:creationId xmlns:a16="http://schemas.microsoft.com/office/drawing/2014/main" id="{3558E820-E97A-45B9-8D99-C097F2C7CE23}"/>
              </a:ext>
            </a:extLst>
          </p:cNvPr>
          <p:cNvSpPr>
            <a:spLocks noGrp="1"/>
          </p:cNvSpPr>
          <p:nvPr>
            <p:ph idx="1"/>
          </p:nvPr>
        </p:nvSpPr>
        <p:spPr>
          <a:xfrm>
            <a:off x="4447308" y="591344"/>
            <a:ext cx="7338292" cy="5854612"/>
          </a:xfrm>
        </p:spPr>
        <p:txBody>
          <a:bodyPr anchor="ctr">
            <a:normAutofit/>
          </a:bodyPr>
          <a:lstStyle/>
          <a:p>
            <a:pPr>
              <a:spcAft>
                <a:spcPts val="0"/>
              </a:spcAft>
            </a:pPr>
            <a:r>
              <a:rPr lang="en-US" sz="2400" dirty="0">
                <a:latin typeface="Calibri" panose="020F0502020204030204" pitchFamily="34" charset="0"/>
                <a:ea typeface="Calibri" panose="020F0502020204030204" pitchFamily="34" charset="0"/>
              </a:rPr>
              <a:t>A potential realist project on ‘Learning the Lessons of Lockdown: International Comparisons’. </a:t>
            </a:r>
          </a:p>
          <a:p>
            <a:pPr>
              <a:spcAft>
                <a:spcPts val="0"/>
              </a:spcAft>
            </a:pPr>
            <a:r>
              <a:rPr lang="en-US" sz="2400" dirty="0">
                <a:latin typeface="Calibri" panose="020F0502020204030204" pitchFamily="34" charset="0"/>
                <a:ea typeface="Calibri" panose="020F0502020204030204" pitchFamily="34" charset="0"/>
              </a:rPr>
              <a:t>Basic configuration: Distancing and isolation measures reduce infection spread (M). They were introduced in most countries (C</a:t>
            </a:r>
            <a:r>
              <a:rPr lang="en-US" sz="1800" dirty="0">
                <a:latin typeface="Calibri" panose="020F0502020204030204" pitchFamily="34" charset="0"/>
                <a:ea typeface="Calibri" panose="020F0502020204030204" pitchFamily="34" charset="0"/>
              </a:rPr>
              <a:t>1</a:t>
            </a:r>
            <a:r>
              <a:rPr lang="en-US" sz="2400" dirty="0">
                <a:latin typeface="Calibri" panose="020F0502020204030204" pitchFamily="34" charset="0"/>
                <a:ea typeface="Calibri" panose="020F0502020204030204" pitchFamily="34" charset="0"/>
              </a:rPr>
              <a:t>, C</a:t>
            </a:r>
            <a:r>
              <a:rPr lang="en-US" sz="1800" dirty="0">
                <a:latin typeface="Calibri" panose="020F0502020204030204" pitchFamily="34" charset="0"/>
                <a:ea typeface="Calibri" panose="020F0502020204030204" pitchFamily="34" charset="0"/>
              </a:rPr>
              <a:t>2</a:t>
            </a:r>
            <a:r>
              <a:rPr lang="en-US" sz="2400" dirty="0">
                <a:latin typeface="Calibri" panose="020F0502020204030204" pitchFamily="34" charset="0"/>
                <a:ea typeface="Calibri" panose="020F0502020204030204" pitchFamily="34" charset="0"/>
              </a:rPr>
              <a:t>, C</a:t>
            </a:r>
            <a:r>
              <a:rPr lang="en-US" sz="1800" dirty="0">
                <a:latin typeface="Calibri" panose="020F0502020204030204" pitchFamily="34" charset="0"/>
                <a:ea typeface="Calibri" panose="020F0502020204030204" pitchFamily="34" charset="0"/>
              </a:rPr>
              <a:t>3</a:t>
            </a:r>
            <a:r>
              <a:rPr lang="en-US" sz="2400" dirty="0">
                <a:latin typeface="Calibri" panose="020F0502020204030204" pitchFamily="34" charset="0"/>
                <a:ea typeface="Calibri" panose="020F0502020204030204" pitchFamily="34" charset="0"/>
              </a:rPr>
              <a:t>, etc.</a:t>
            </a:r>
            <a:r>
              <a:rPr lang="en-US" sz="2400" baseline="-2500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 with significantly different outcomes (O</a:t>
            </a:r>
            <a:r>
              <a:rPr lang="en-US" sz="1800" dirty="0">
                <a:latin typeface="Calibri" panose="020F0502020204030204" pitchFamily="34" charset="0"/>
                <a:ea typeface="Calibri" panose="020F0502020204030204" pitchFamily="34" charset="0"/>
              </a:rPr>
              <a:t>1</a:t>
            </a:r>
            <a:r>
              <a:rPr lang="en-US" sz="2400" dirty="0">
                <a:latin typeface="Calibri" panose="020F0502020204030204" pitchFamily="34" charset="0"/>
                <a:ea typeface="Calibri" panose="020F0502020204030204" pitchFamily="34" charset="0"/>
              </a:rPr>
              <a:t>, O</a:t>
            </a:r>
            <a:r>
              <a:rPr lang="en-US" sz="1800" dirty="0">
                <a:latin typeface="Calibri" panose="020F0502020204030204" pitchFamily="34" charset="0"/>
                <a:ea typeface="Calibri" panose="020F0502020204030204" pitchFamily="34" charset="0"/>
              </a:rPr>
              <a:t>2</a:t>
            </a:r>
            <a:r>
              <a:rPr lang="en-US" sz="2400" dirty="0">
                <a:latin typeface="Calibri" panose="020F0502020204030204" pitchFamily="34" charset="0"/>
                <a:ea typeface="Calibri" panose="020F0502020204030204" pitchFamily="34" charset="0"/>
              </a:rPr>
              <a:t>, O</a:t>
            </a:r>
            <a:r>
              <a:rPr lang="en-US" sz="1800" dirty="0">
                <a:latin typeface="Calibri" panose="020F0502020204030204" pitchFamily="34" charset="0"/>
                <a:ea typeface="Calibri" panose="020F0502020204030204" pitchFamily="34" charset="0"/>
              </a:rPr>
              <a:t>3</a:t>
            </a:r>
            <a:r>
              <a:rPr lang="en-US" sz="2400" dirty="0">
                <a:latin typeface="Calibri" panose="020F0502020204030204" pitchFamily="34" charset="0"/>
                <a:ea typeface="Calibri" panose="020F0502020204030204" pitchFamily="34" charset="0"/>
              </a:rPr>
              <a:t>, etc.). </a:t>
            </a:r>
          </a:p>
          <a:p>
            <a:pPr>
              <a:spcAft>
                <a:spcPts val="0"/>
              </a:spcAft>
            </a:pPr>
            <a:r>
              <a:rPr lang="en-US" sz="2400" dirty="0">
                <a:latin typeface="Calibri" panose="020F0502020204030204" pitchFamily="34" charset="0"/>
                <a:ea typeface="Calibri" panose="020F0502020204030204" pitchFamily="34" charset="0"/>
              </a:rPr>
              <a:t>Provisional theory. Differential effects follow in countries with highly compliant populations (e.g. China), those which relied on persuasion (e.g. UK), those that applied coercion (e.g. India) and those with polarized populations (e.g. USA).</a:t>
            </a:r>
          </a:p>
          <a:p>
            <a:pPr>
              <a:spcAft>
                <a:spcPts val="0"/>
              </a:spcAft>
            </a:pPr>
            <a:r>
              <a:rPr lang="en-US" sz="2400" dirty="0">
                <a:latin typeface="Calibri" panose="020F0502020204030204" pitchFamily="34" charset="0"/>
                <a:ea typeface="Calibri" panose="020F0502020204030204" pitchFamily="34" charset="0"/>
              </a:rPr>
              <a:t>A more sophisticated theory emerges when the comparative evidence is collected and </a:t>
            </a:r>
            <a:r>
              <a:rPr lang="en-US" sz="2400" dirty="0" err="1">
                <a:latin typeface="Calibri" panose="020F0502020204030204" pitchFamily="34" charset="0"/>
                <a:ea typeface="Calibri" panose="020F0502020204030204" pitchFamily="34" charset="0"/>
              </a:rPr>
              <a:t>synthesised</a:t>
            </a:r>
            <a:r>
              <a:rPr lang="en-US" sz="2400" dirty="0">
                <a:latin typeface="Calibri" panose="020F0502020204030204" pitchFamily="34" charset="0"/>
                <a:ea typeface="Calibri" panose="020F0502020204030204" pitchFamily="34" charset="0"/>
              </a:rPr>
              <a:t> on half a dozen or so carefully selected case studies.</a:t>
            </a:r>
            <a:endParaRPr lang="en-GB" sz="2400" dirty="0">
              <a:latin typeface="Calibri" panose="020F0502020204030204" pitchFamily="34" charset="0"/>
              <a:ea typeface="Calibri" panose="020F0502020204030204" pitchFamily="34" charset="0"/>
            </a:endParaRPr>
          </a:p>
          <a:p>
            <a:endParaRPr lang="en-GB" sz="2400"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645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E9A8-91EF-494F-A02B-6D2CE7123240}"/>
              </a:ext>
            </a:extLst>
          </p:cNvPr>
          <p:cNvSpPr>
            <a:spLocks noGrp="1"/>
          </p:cNvSpPr>
          <p:nvPr>
            <p:ph type="title"/>
          </p:nvPr>
        </p:nvSpPr>
        <p:spPr>
          <a:xfrm>
            <a:off x="905312" y="348347"/>
            <a:ext cx="8993697" cy="1325563"/>
          </a:xfrm>
        </p:spPr>
        <p:txBody>
          <a:bodyPr/>
          <a:lstStyle/>
          <a:p>
            <a:r>
              <a:rPr lang="en-US" dirty="0">
                <a:solidFill>
                  <a:schemeClr val="accent1">
                    <a:lumMod val="75000"/>
                  </a:schemeClr>
                </a:solidFill>
              </a:rPr>
              <a:t>Social distancing in China and the USA</a:t>
            </a:r>
            <a:endParaRPr lang="en-GB" dirty="0">
              <a:solidFill>
                <a:schemeClr val="accent1">
                  <a:lumMod val="75000"/>
                </a:schemeClr>
              </a:solidFill>
            </a:endParaRPr>
          </a:p>
        </p:txBody>
      </p:sp>
      <p:pic>
        <p:nvPicPr>
          <p:cNvPr id="1026" name="Picture 2" descr="Factory workers in China eat their lunch under social distancing restrictions sitting on spaced out red stools">
            <a:extLst>
              <a:ext uri="{FF2B5EF4-FFF2-40B4-BE49-F238E27FC236}">
                <a16:creationId xmlns:a16="http://schemas.microsoft.com/office/drawing/2014/main" id="{B0E6341E-EB21-4334-99D1-403D6A924B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1" y="1825625"/>
            <a:ext cx="5257800" cy="35674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monstrators gather in front of the Colorado State Capitol building for a &quot;reopen Colorado&quot; rally in Denver on April 19. ">
            <a:extLst>
              <a:ext uri="{FF2B5EF4-FFF2-40B4-BE49-F238E27FC236}">
                <a16:creationId xmlns:a16="http://schemas.microsoft.com/office/drawing/2014/main" id="{915E506C-829E-4D32-AF7D-4F4BDFA9C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494" y="1918266"/>
            <a:ext cx="5025077" cy="347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24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xceptional isolation - YEFIY - Digital Art, Landscapes &amp; Nature ...">
            <a:extLst>
              <a:ext uri="{FF2B5EF4-FFF2-40B4-BE49-F238E27FC236}">
                <a16:creationId xmlns:a16="http://schemas.microsoft.com/office/drawing/2014/main" id="{5FE40853-49CA-454E-8A5C-1A27C71745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618"/>
          <a:stretch/>
        </p:blipFill>
        <p:spPr bwMode="auto">
          <a:xfrm>
            <a:off x="261682" y="233061"/>
            <a:ext cx="11668636" cy="6391879"/>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8958979" y="36813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69" y="569429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46E2289-C8E7-4B85-AC43-A8100E8F5E3E}"/>
              </a:ext>
            </a:extLst>
          </p:cNvPr>
          <p:cNvSpPr txBox="1"/>
          <p:nvPr/>
        </p:nvSpPr>
        <p:spPr>
          <a:xfrm>
            <a:off x="6526636" y="5694291"/>
            <a:ext cx="3280094" cy="369332"/>
          </a:xfrm>
          <a:prstGeom prst="rect">
            <a:avLst/>
          </a:prstGeom>
          <a:noFill/>
        </p:spPr>
        <p:txBody>
          <a:bodyPr wrap="square" rtlCol="0">
            <a:spAutoFit/>
          </a:bodyPr>
          <a:lstStyle/>
          <a:p>
            <a:r>
              <a:rPr lang="en-US" dirty="0">
                <a:solidFill>
                  <a:srgbClr val="FF0000"/>
                </a:solidFill>
              </a:rPr>
              <a:t>Thank  you for your attention</a:t>
            </a:r>
            <a:endParaRPr lang="en-GB" dirty="0">
              <a:solidFill>
                <a:srgbClr val="FF0000"/>
              </a:solidFill>
            </a:endParaRPr>
          </a:p>
        </p:txBody>
      </p:sp>
    </p:spTree>
    <p:extLst>
      <p:ext uri="{BB962C8B-B14F-4D97-AF65-F5344CB8AC3E}">
        <p14:creationId xmlns:p14="http://schemas.microsoft.com/office/powerpoint/2010/main" val="26773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93CC-4C67-421B-8EA9-A3FED960A397}"/>
              </a:ext>
            </a:extLst>
          </p:cNvPr>
          <p:cNvSpPr>
            <a:spLocks noGrp="1"/>
          </p:cNvSpPr>
          <p:nvPr>
            <p:ph type="title"/>
          </p:nvPr>
        </p:nvSpPr>
        <p:spPr/>
        <p:txBody>
          <a:bodyPr>
            <a:normAutofit/>
          </a:bodyPr>
          <a:lstStyle/>
          <a:p>
            <a:r>
              <a:rPr lang="en-US" sz="6000" dirty="0">
                <a:solidFill>
                  <a:srgbClr val="C00000"/>
                </a:solidFill>
              </a:rPr>
              <a:t>Ovid on </a:t>
            </a:r>
            <a:r>
              <a:rPr lang="en-US" sz="6000" dirty="0" err="1">
                <a:solidFill>
                  <a:srgbClr val="C00000"/>
                </a:solidFill>
              </a:rPr>
              <a:t>Covid</a:t>
            </a:r>
            <a:r>
              <a:rPr lang="en-US" sz="6000" dirty="0">
                <a:solidFill>
                  <a:srgbClr val="C00000"/>
                </a:solidFill>
              </a:rPr>
              <a:t>!</a:t>
            </a:r>
            <a:endParaRPr lang="en-GB" sz="6000" dirty="0">
              <a:solidFill>
                <a:srgbClr val="C00000"/>
              </a:solidFill>
            </a:endParaRPr>
          </a:p>
        </p:txBody>
      </p:sp>
      <p:sp>
        <p:nvSpPr>
          <p:cNvPr id="3" name="Content Placeholder 2">
            <a:extLst>
              <a:ext uri="{FF2B5EF4-FFF2-40B4-BE49-F238E27FC236}">
                <a16:creationId xmlns:a16="http://schemas.microsoft.com/office/drawing/2014/main" id="{9213D9C9-0FAA-4691-8E52-DBD43F7270ED}"/>
              </a:ext>
            </a:extLst>
          </p:cNvPr>
          <p:cNvSpPr>
            <a:spLocks noGrp="1"/>
          </p:cNvSpPr>
          <p:nvPr>
            <p:ph sz="half" idx="1"/>
          </p:nvPr>
        </p:nvSpPr>
        <p:spPr/>
        <p:txBody>
          <a:bodyPr/>
          <a:lstStyle/>
          <a:p>
            <a:r>
              <a:rPr lang="en-US" sz="3600" i="1" dirty="0">
                <a:solidFill>
                  <a:srgbClr val="202122"/>
                </a:solidFill>
                <a:latin typeface="Arial" panose="020B0604020202020204" pitchFamily="34" charset="0"/>
              </a:rPr>
              <a:t>Causa </a:t>
            </a:r>
            <a:r>
              <a:rPr lang="en-US" sz="3600" i="1" dirty="0" err="1">
                <a:solidFill>
                  <a:srgbClr val="202122"/>
                </a:solidFill>
                <a:latin typeface="Arial" panose="020B0604020202020204" pitchFamily="34" charset="0"/>
              </a:rPr>
              <a:t>latet</a:t>
            </a:r>
            <a:r>
              <a:rPr lang="en-US" sz="3600" i="1" dirty="0">
                <a:solidFill>
                  <a:srgbClr val="202122"/>
                </a:solidFill>
                <a:latin typeface="Arial" panose="020B0604020202020204" pitchFamily="34" charset="0"/>
              </a:rPr>
              <a:t>, vis </a:t>
            </a:r>
            <a:r>
              <a:rPr lang="en-US" sz="3600" i="1" dirty="0" err="1">
                <a:solidFill>
                  <a:srgbClr val="202122"/>
                </a:solidFill>
                <a:latin typeface="Arial" panose="020B0604020202020204" pitchFamily="34" charset="0"/>
              </a:rPr>
              <a:t>est</a:t>
            </a:r>
            <a:r>
              <a:rPr lang="en-US" sz="3600" i="1" dirty="0">
                <a:solidFill>
                  <a:srgbClr val="202122"/>
                </a:solidFill>
                <a:latin typeface="Arial" panose="020B0604020202020204" pitchFamily="34" charset="0"/>
              </a:rPr>
              <a:t> </a:t>
            </a:r>
            <a:r>
              <a:rPr lang="en-US" sz="3600" i="1" dirty="0" err="1">
                <a:solidFill>
                  <a:srgbClr val="202122"/>
                </a:solidFill>
                <a:latin typeface="Arial" panose="020B0604020202020204" pitchFamily="34" charset="0"/>
              </a:rPr>
              <a:t>notissima</a:t>
            </a:r>
            <a:endParaRPr lang="en-US" sz="3600" dirty="0">
              <a:solidFill>
                <a:srgbClr val="202122"/>
              </a:solidFill>
              <a:latin typeface="Arial" panose="020B0604020202020204" pitchFamily="34" charset="0"/>
            </a:endParaRPr>
          </a:p>
          <a:p>
            <a:r>
              <a:rPr lang="en-US" sz="3600" dirty="0">
                <a:solidFill>
                  <a:srgbClr val="202122"/>
                </a:solidFill>
                <a:latin typeface="Arial" panose="020B0604020202020204" pitchFamily="34" charset="0"/>
              </a:rPr>
              <a:t>Translation: The cause is hidden; the effect is visible to all.</a:t>
            </a:r>
          </a:p>
          <a:p>
            <a:pPr marL="742950" lvl="1" indent="-285750"/>
            <a:r>
              <a:rPr lang="en-US" sz="3600" dirty="0">
                <a:solidFill>
                  <a:srgbClr val="202122"/>
                </a:solidFill>
                <a:latin typeface="Arial" panose="020B0604020202020204" pitchFamily="34" charset="0"/>
              </a:rPr>
              <a:t>Book IV, 287</a:t>
            </a:r>
          </a:p>
          <a:p>
            <a:endParaRPr lang="en-GB" dirty="0"/>
          </a:p>
        </p:txBody>
      </p:sp>
      <p:pic>
        <p:nvPicPr>
          <p:cNvPr id="5" name="Content Placeholder 4">
            <a:extLst>
              <a:ext uri="{FF2B5EF4-FFF2-40B4-BE49-F238E27FC236}">
                <a16:creationId xmlns:a16="http://schemas.microsoft.com/office/drawing/2014/main" id="{1BDF47F1-FB66-49B1-BCC3-CF6A3AA992AC}"/>
              </a:ext>
            </a:extLst>
          </p:cNvPr>
          <p:cNvPicPr>
            <a:picLocks noGrp="1" noChangeAspect="1"/>
          </p:cNvPicPr>
          <p:nvPr>
            <p:ph sz="half" idx="2"/>
          </p:nvPr>
        </p:nvPicPr>
        <p:blipFill>
          <a:blip r:embed="rId2"/>
          <a:stretch>
            <a:fillRect/>
          </a:stretch>
        </p:blipFill>
        <p:spPr>
          <a:xfrm>
            <a:off x="6954337" y="1894113"/>
            <a:ext cx="3300005" cy="3844667"/>
          </a:xfrm>
          <a:prstGeom prst="rect">
            <a:avLst/>
          </a:prstGeom>
        </p:spPr>
      </p:pic>
    </p:spTree>
    <p:extLst>
      <p:ext uri="{BB962C8B-B14F-4D97-AF65-F5344CB8AC3E}">
        <p14:creationId xmlns:p14="http://schemas.microsoft.com/office/powerpoint/2010/main" val="137734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A6A8C6-E959-491A-9C4C-14B42B0BA853}"/>
              </a:ext>
            </a:extLst>
          </p:cNvPr>
          <p:cNvSpPr>
            <a:spLocks noGrp="1"/>
          </p:cNvSpPr>
          <p:nvPr>
            <p:ph type="title"/>
          </p:nvPr>
        </p:nvSpPr>
        <p:spPr>
          <a:xfrm>
            <a:off x="686834" y="1153572"/>
            <a:ext cx="3200400" cy="4461163"/>
          </a:xfrm>
        </p:spPr>
        <p:txBody>
          <a:bodyPr>
            <a:normAutofit/>
          </a:bodyPr>
          <a:lstStyle/>
          <a:p>
            <a:r>
              <a:rPr lang="en-US">
                <a:solidFill>
                  <a:srgbClr val="FFFFFF"/>
                </a:solidFill>
              </a:rPr>
              <a:t>Elements of complexity, the Covid response ...</a:t>
            </a:r>
            <a:endParaRPr lang="en-GB">
              <a:solidFill>
                <a:srgbClr val="FFFFFF"/>
              </a:solidFill>
            </a:endParaRPr>
          </a:p>
        </p:txBody>
      </p:sp>
      <p:sp>
        <p:nvSpPr>
          <p:cNvPr id="3" name="Content Placeholder 2">
            <a:extLst>
              <a:ext uri="{FF2B5EF4-FFF2-40B4-BE49-F238E27FC236}">
                <a16:creationId xmlns:a16="http://schemas.microsoft.com/office/drawing/2014/main" id="{E595E5CE-853B-46CC-8A8E-E62E7043C3A9}"/>
              </a:ext>
            </a:extLst>
          </p:cNvPr>
          <p:cNvSpPr>
            <a:spLocks noGrp="1"/>
          </p:cNvSpPr>
          <p:nvPr>
            <p:ph idx="1"/>
          </p:nvPr>
        </p:nvSpPr>
        <p:spPr>
          <a:xfrm>
            <a:off x="4447308" y="591344"/>
            <a:ext cx="6906491" cy="5585619"/>
          </a:xfrm>
        </p:spPr>
        <p:txBody>
          <a:bodyPr anchor="ctr">
            <a:normAutofit/>
          </a:bodyPr>
          <a:lstStyle/>
          <a:p>
            <a:r>
              <a:rPr lang="en-US" sz="2000" dirty="0"/>
              <a:t>Covers everything from micro-biology to macro-economics and all individual and institutional layers in between.</a:t>
            </a:r>
          </a:p>
          <a:p>
            <a:r>
              <a:rPr lang="en-US" sz="2000" dirty="0"/>
              <a:t>Consists of scores of separate interventions which interact and may compete with and may stymie one another</a:t>
            </a:r>
          </a:p>
          <a:p>
            <a:r>
              <a:rPr lang="en-US" sz="2000" dirty="0"/>
              <a:t>Requires as much if not more attention to ‘exit’ as it does to ‘entry’</a:t>
            </a:r>
          </a:p>
          <a:p>
            <a:r>
              <a:rPr lang="en-US" sz="2000" dirty="0"/>
              <a:t>Involves long implementation chains, which adapt and reinvent the interventions on their way to the public</a:t>
            </a:r>
          </a:p>
          <a:p>
            <a:r>
              <a:rPr lang="en-US" sz="2000" dirty="0"/>
              <a:t>Is deeply contextual, with the same measures being tried with different outcomes in different countries</a:t>
            </a:r>
          </a:p>
          <a:p>
            <a:r>
              <a:rPr lang="en-US" sz="2000" dirty="0"/>
              <a:t>Is continually buffeted by political dogfights, with almost daily changes in strategy and in action plans</a:t>
            </a:r>
          </a:p>
          <a:p>
            <a:r>
              <a:rPr lang="en-US" sz="2000" dirty="0"/>
              <a:t>Consists of a complex, adaptive, self-transformative system, thrust into a complex, adaptive, self-transformative system</a:t>
            </a:r>
          </a:p>
          <a:p>
            <a:endParaRPr lang="en-GB" sz="2000"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96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erarchy numbers By Medi Belortaja | Politics Cartoon | TOONPOOL">
            <a:extLst>
              <a:ext uri="{FF2B5EF4-FFF2-40B4-BE49-F238E27FC236}">
                <a16:creationId xmlns:a16="http://schemas.microsoft.com/office/drawing/2014/main" id="{8716E4FF-F5BA-40A6-AEEE-DB52CE941E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506" y="1350627"/>
            <a:ext cx="4393505" cy="44545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512821-A4BA-4DA6-8024-0E8B2B4084B6}"/>
              </a:ext>
            </a:extLst>
          </p:cNvPr>
          <p:cNvSpPr txBox="1"/>
          <p:nvPr/>
        </p:nvSpPr>
        <p:spPr>
          <a:xfrm>
            <a:off x="528507" y="662729"/>
            <a:ext cx="4611618" cy="707886"/>
          </a:xfrm>
          <a:prstGeom prst="rect">
            <a:avLst/>
          </a:prstGeom>
          <a:noFill/>
        </p:spPr>
        <p:txBody>
          <a:bodyPr wrap="square" rtlCol="0">
            <a:spAutoFit/>
          </a:bodyPr>
          <a:lstStyle/>
          <a:p>
            <a:r>
              <a:rPr lang="en-US" sz="2000" b="1" dirty="0">
                <a:solidFill>
                  <a:srgbClr val="FF0000"/>
                </a:solidFill>
              </a:rPr>
              <a:t>THE UK COVID HIERARCHY OF EVIDENCE:</a:t>
            </a:r>
            <a:endParaRPr lang="en-GB" sz="2000" b="1" dirty="0">
              <a:solidFill>
                <a:srgbClr val="FF0000"/>
              </a:solidFill>
            </a:endParaRPr>
          </a:p>
        </p:txBody>
      </p:sp>
      <p:sp>
        <p:nvSpPr>
          <p:cNvPr id="7" name="TextBox 6">
            <a:extLst>
              <a:ext uri="{FF2B5EF4-FFF2-40B4-BE49-F238E27FC236}">
                <a16:creationId xmlns:a16="http://schemas.microsoft.com/office/drawing/2014/main" id="{641E101A-ECF6-4E07-9694-30A23F6541C6}"/>
              </a:ext>
            </a:extLst>
          </p:cNvPr>
          <p:cNvSpPr txBox="1"/>
          <p:nvPr/>
        </p:nvSpPr>
        <p:spPr>
          <a:xfrm>
            <a:off x="5335398" y="1199626"/>
            <a:ext cx="6090408" cy="4801314"/>
          </a:xfrm>
          <a:prstGeom prst="rect">
            <a:avLst/>
          </a:prstGeom>
          <a:noFill/>
        </p:spPr>
        <p:txBody>
          <a:bodyPr wrap="square" rtlCol="0">
            <a:spAutoFit/>
          </a:bodyPr>
          <a:lstStyle/>
          <a:p>
            <a:r>
              <a:rPr lang="en-US" b="1" dirty="0">
                <a:solidFill>
                  <a:srgbClr val="FF0000"/>
                </a:solidFill>
              </a:rPr>
              <a:t>KEY:</a:t>
            </a:r>
          </a:p>
          <a:p>
            <a:r>
              <a:rPr lang="en-US" dirty="0"/>
              <a:t>1:</a:t>
            </a:r>
            <a:r>
              <a:rPr lang="en-US" dirty="0">
                <a:solidFill>
                  <a:srgbClr val="0B0C0C"/>
                </a:solidFill>
                <a:latin typeface="Avenir Next LT Pro" panose="020B0504020202020204" pitchFamily="34" charset="0"/>
              </a:rPr>
              <a:t>The Scientific Advisory Group for Emergencies (SAGE</a:t>
            </a:r>
            <a:r>
              <a:rPr lang="en-US" dirty="0">
                <a:solidFill>
                  <a:srgbClr val="0B0C0C"/>
                </a:solidFill>
                <a:latin typeface="nta"/>
              </a:rPr>
              <a:t>)</a:t>
            </a:r>
            <a:endParaRPr lang="en-US" dirty="0"/>
          </a:p>
          <a:p>
            <a:r>
              <a:rPr lang="en-US" dirty="0"/>
              <a:t>2: Modelling: Building scenarios of the potential outcomes of policy alternatives</a:t>
            </a:r>
          </a:p>
          <a:p>
            <a:r>
              <a:rPr lang="en-US" dirty="0"/>
              <a:t>3: Monitoring: Charting the daily shifts in prevalence, deaths, the R number etc.</a:t>
            </a:r>
          </a:p>
          <a:p>
            <a:r>
              <a:rPr lang="en-US" dirty="0"/>
              <a:t>0: Seven SAGE </a:t>
            </a:r>
            <a:r>
              <a:rPr lang="en-GB" dirty="0"/>
              <a:t>sub-committees on modelling, serology, clinical information, environment, children, hospital infection and </a:t>
            </a:r>
            <a:r>
              <a:rPr lang="en-GB" i="1" dirty="0"/>
              <a:t>behaviours</a:t>
            </a:r>
            <a:r>
              <a:rPr lang="en-GB" dirty="0"/>
              <a:t>.</a:t>
            </a:r>
          </a:p>
          <a:p>
            <a:r>
              <a:rPr lang="en-GB" b="1" dirty="0">
                <a:solidFill>
                  <a:srgbClr val="FF0000"/>
                </a:solidFill>
              </a:rPr>
              <a:t>N.B.</a:t>
            </a:r>
          </a:p>
          <a:p>
            <a:r>
              <a:rPr lang="en-GB" dirty="0"/>
              <a:t>The social science remit is limited to the Sub-Group on Behaviours (SPI-B) whose task is to </a:t>
            </a:r>
            <a:r>
              <a:rPr lang="en-US" dirty="0">
                <a:solidFill>
                  <a:srgbClr val="0B0C0C"/>
                </a:solidFill>
                <a:latin typeface="Avenir Next LT Pro" panose="020B0504020202020204" pitchFamily="34" charset="0"/>
              </a:rPr>
              <a:t>advise on improving </a:t>
            </a:r>
            <a:r>
              <a:rPr lang="en-US" i="1" dirty="0">
                <a:solidFill>
                  <a:srgbClr val="0B0C0C"/>
                </a:solidFill>
                <a:latin typeface="Avenir Next LT Pro" panose="020B0504020202020204" pitchFamily="34" charset="0"/>
              </a:rPr>
              <a:t>adherence</a:t>
            </a:r>
            <a:r>
              <a:rPr lang="en-US" dirty="0">
                <a:solidFill>
                  <a:srgbClr val="0B0C0C"/>
                </a:solidFill>
                <a:latin typeface="Avenir Next LT Pro" panose="020B0504020202020204" pitchFamily="34" charset="0"/>
              </a:rPr>
              <a:t> to government guidance</a:t>
            </a:r>
            <a:r>
              <a:rPr lang="en-US" dirty="0">
                <a:solidFill>
                  <a:srgbClr val="0B0C0C"/>
                </a:solidFill>
                <a:latin typeface="nta"/>
              </a:rPr>
              <a:t>.</a:t>
            </a:r>
          </a:p>
          <a:p>
            <a:endParaRPr lang="en-US" dirty="0">
              <a:solidFill>
                <a:srgbClr val="0B0C0C"/>
              </a:solidFill>
              <a:latin typeface="nta"/>
            </a:endParaRPr>
          </a:p>
          <a:p>
            <a:r>
              <a:rPr lang="en-US" b="1" dirty="0">
                <a:solidFill>
                  <a:srgbClr val="FF0000"/>
                </a:solidFill>
                <a:latin typeface="Avenir Next LT Pro" panose="020B0504020202020204" pitchFamily="34" charset="0"/>
              </a:rPr>
              <a:t>All research in the ‘</a:t>
            </a:r>
            <a:r>
              <a:rPr lang="en-US" b="1" dirty="0" err="1">
                <a:solidFill>
                  <a:srgbClr val="FF0000"/>
                </a:solidFill>
                <a:latin typeface="Avenir Next LT Pro" panose="020B0504020202020204" pitchFamily="34" charset="0"/>
              </a:rPr>
              <a:t>programme</a:t>
            </a:r>
            <a:r>
              <a:rPr lang="en-US" b="1" dirty="0">
                <a:solidFill>
                  <a:srgbClr val="FF0000"/>
                </a:solidFill>
                <a:latin typeface="Avenir Next LT Pro" panose="020B0504020202020204" pitchFamily="34" charset="0"/>
              </a:rPr>
              <a:t> evaluation’ mode is largely ‘off-stage’. Critical voices led by practitioners,  investigative journalism, fact-checking agencies etc.</a:t>
            </a:r>
            <a:endParaRPr lang="en-GB" b="1" dirty="0">
              <a:solidFill>
                <a:srgbClr val="FF0000"/>
              </a:solidFill>
              <a:latin typeface="Avenir Next LT Pro" panose="020B0504020202020204" pitchFamily="34" charset="0"/>
            </a:endParaRPr>
          </a:p>
        </p:txBody>
      </p:sp>
    </p:spTree>
    <p:extLst>
      <p:ext uri="{BB962C8B-B14F-4D97-AF65-F5344CB8AC3E}">
        <p14:creationId xmlns:p14="http://schemas.microsoft.com/office/powerpoint/2010/main" val="272933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2D69EB-DA74-4A73-B292-A0FE3A4DD814}"/>
              </a:ext>
            </a:extLst>
          </p:cNvPr>
          <p:cNvSpPr>
            <a:spLocks noGrp="1"/>
          </p:cNvSpPr>
          <p:nvPr>
            <p:ph type="title"/>
          </p:nvPr>
        </p:nvSpPr>
        <p:spPr>
          <a:xfrm>
            <a:off x="4846695" y="479493"/>
            <a:ext cx="6507105" cy="1325563"/>
          </a:xfrm>
        </p:spPr>
        <p:txBody>
          <a:bodyPr>
            <a:normAutofit/>
          </a:bodyPr>
          <a:lstStyle/>
          <a:p>
            <a:r>
              <a:rPr lang="en-US" sz="2800" dirty="0"/>
              <a:t>The ‘fringe agenda’: incorporating five classic strategies from evaluation research</a:t>
            </a:r>
            <a:endParaRPr lang="en-GB" sz="2800" dirty="0"/>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Light Bulb and Gear">
            <a:extLst>
              <a:ext uri="{FF2B5EF4-FFF2-40B4-BE49-F238E27FC236}">
                <a16:creationId xmlns:a16="http://schemas.microsoft.com/office/drawing/2014/main" id="{A26D7BAF-DF50-49F0-8226-9C78FF5C3E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7859" y="1040309"/>
            <a:ext cx="4143512"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1C946054-0A18-4035-9018-9B943F92B7C1}"/>
              </a:ext>
            </a:extLst>
          </p:cNvPr>
          <p:cNvSpPr>
            <a:spLocks noGrp="1"/>
          </p:cNvSpPr>
          <p:nvPr>
            <p:ph idx="1"/>
          </p:nvPr>
        </p:nvSpPr>
        <p:spPr>
          <a:xfrm>
            <a:off x="4907559" y="1984443"/>
            <a:ext cx="6446241" cy="4192520"/>
          </a:xfrm>
        </p:spPr>
        <p:txBody>
          <a:bodyPr>
            <a:normAutofit lnSpcReduction="10000"/>
          </a:bodyPr>
          <a:lstStyle/>
          <a:p>
            <a:pPr marL="514350" indent="-514350">
              <a:buFont typeface="+mj-lt"/>
              <a:buAutoNum type="arabicPeriod"/>
            </a:pPr>
            <a:r>
              <a:rPr lang="en-US" sz="1700" b="1" dirty="0"/>
              <a:t>Encouraging organisational learning</a:t>
            </a:r>
            <a:r>
              <a:rPr lang="en-US" sz="1700" dirty="0"/>
              <a:t>. Borrowing from the vast pool of knowledge on institutional restructuring via ‘improvement programmes’ ‘quality circles’, ‘service learning’, etc. etc.</a:t>
            </a:r>
          </a:p>
          <a:p>
            <a:pPr marL="514350" indent="-514350">
              <a:buFont typeface="+mj-lt"/>
              <a:buAutoNum type="arabicPeriod"/>
            </a:pPr>
            <a:r>
              <a:rPr lang="en-US" sz="1700" b="1" dirty="0"/>
              <a:t>Drilling down. </a:t>
            </a:r>
            <a:r>
              <a:rPr lang="en-US" sz="1700" dirty="0"/>
              <a:t>Sub-groups of risk and resilience. What works for whom in what circumstances and in what respects</a:t>
            </a:r>
            <a:r>
              <a:rPr lang="en-GB" sz="1700" dirty="0"/>
              <a:t>.</a:t>
            </a:r>
            <a:r>
              <a:rPr lang="en-US" sz="1700" dirty="0"/>
              <a:t> </a:t>
            </a:r>
          </a:p>
          <a:p>
            <a:pPr marL="514350" indent="-514350">
              <a:buFont typeface="+mj-lt"/>
              <a:buAutoNum type="arabicPeriod"/>
            </a:pPr>
            <a:r>
              <a:rPr lang="en-US" sz="1700" b="1" dirty="0"/>
              <a:t>Recycling evidence</a:t>
            </a:r>
            <a:r>
              <a:rPr lang="en-US" sz="1700" dirty="0"/>
              <a:t>. Learning from previous inquiries. The virus is unprecedented but there is little new by way of ideas in public health response. What do we already know?</a:t>
            </a:r>
          </a:p>
          <a:p>
            <a:pPr marL="514350" indent="-514350">
              <a:buFont typeface="+mj-lt"/>
              <a:buAutoNum type="arabicPeriod"/>
            </a:pPr>
            <a:r>
              <a:rPr lang="en-US" sz="1700" b="1" dirty="0"/>
              <a:t>Anticipating the unanticipated</a:t>
            </a:r>
            <a:r>
              <a:rPr lang="en-US" sz="1700" dirty="0"/>
              <a:t>: researching unintended consequences, blind spots and other unknown unknowns</a:t>
            </a:r>
          </a:p>
          <a:p>
            <a:pPr marL="514350" indent="-514350">
              <a:buFont typeface="+mj-lt"/>
              <a:buAutoNum type="arabicPeriod"/>
            </a:pPr>
            <a:r>
              <a:rPr lang="en-US" sz="1700" b="1" dirty="0"/>
              <a:t>International comparisons: </a:t>
            </a:r>
            <a:r>
              <a:rPr lang="en-GB" sz="1700" b="1" dirty="0"/>
              <a:t> </a:t>
            </a:r>
            <a:r>
              <a:rPr lang="en-GB" sz="1700" dirty="0"/>
              <a:t>The same ideas are implemented the world over, with significantly different outcomes. A CMO story.</a:t>
            </a:r>
          </a:p>
        </p:txBody>
      </p:sp>
    </p:spTree>
    <p:extLst>
      <p:ext uri="{BB962C8B-B14F-4D97-AF65-F5344CB8AC3E}">
        <p14:creationId xmlns:p14="http://schemas.microsoft.com/office/powerpoint/2010/main" val="72767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9D1B73-4F83-4899-AE97-E1056EED0729}"/>
              </a:ext>
            </a:extLst>
          </p:cNvPr>
          <p:cNvSpPr>
            <a:spLocks noGrp="1"/>
          </p:cNvSpPr>
          <p:nvPr>
            <p:ph type="title"/>
          </p:nvPr>
        </p:nvSpPr>
        <p:spPr/>
        <p:txBody>
          <a:bodyPr/>
          <a:lstStyle/>
          <a:p>
            <a:r>
              <a:rPr lang="en-GB" dirty="0">
                <a:solidFill>
                  <a:srgbClr val="C00000"/>
                </a:solidFill>
              </a:rPr>
              <a:t>1. Organisational</a:t>
            </a:r>
            <a:r>
              <a:rPr lang="en-US" dirty="0">
                <a:solidFill>
                  <a:srgbClr val="C00000"/>
                </a:solidFill>
              </a:rPr>
              <a:t> learning</a:t>
            </a:r>
            <a:endParaRPr lang="en-GB" dirty="0">
              <a:solidFill>
                <a:srgbClr val="C00000"/>
              </a:solidFill>
            </a:endParaRPr>
          </a:p>
        </p:txBody>
      </p:sp>
      <p:sp>
        <p:nvSpPr>
          <p:cNvPr id="6" name="Content Placeholder 5">
            <a:extLst>
              <a:ext uri="{FF2B5EF4-FFF2-40B4-BE49-F238E27FC236}">
                <a16:creationId xmlns:a16="http://schemas.microsoft.com/office/drawing/2014/main" id="{A384A80C-F311-400A-8E56-8E1EAE85AE6C}"/>
              </a:ext>
            </a:extLst>
          </p:cNvPr>
          <p:cNvSpPr>
            <a:spLocks noGrp="1"/>
          </p:cNvSpPr>
          <p:nvPr>
            <p:ph sz="half" idx="2"/>
          </p:nvPr>
        </p:nvSpPr>
        <p:spPr>
          <a:xfrm>
            <a:off x="4565386" y="1864364"/>
            <a:ext cx="5895685" cy="4351338"/>
          </a:xfrm>
        </p:spPr>
        <p:txBody>
          <a:bodyPr/>
          <a:lstStyle/>
          <a:p>
            <a:r>
              <a:rPr lang="en-US" dirty="0"/>
              <a:t>Hundreds of variations of this</a:t>
            </a:r>
          </a:p>
          <a:p>
            <a:r>
              <a:rPr lang="en-US" dirty="0"/>
              <a:t>In the UK known as ‘NHS Improvement’</a:t>
            </a:r>
          </a:p>
          <a:p>
            <a:r>
              <a:rPr lang="en-US" dirty="0"/>
              <a:t>Inner circles represent local learning in ‘</a:t>
            </a:r>
            <a:r>
              <a:rPr lang="en-US" i="1" dirty="0"/>
              <a:t>plan &gt; execute &gt; evaluate &gt; change’ </a:t>
            </a:r>
            <a:r>
              <a:rPr lang="en-US" dirty="0"/>
              <a:t>mode</a:t>
            </a:r>
          </a:p>
          <a:p>
            <a:r>
              <a:rPr lang="en-US" dirty="0"/>
              <a:t>Outer circle represent national efforts to collect together and learn from the individual case studies</a:t>
            </a:r>
            <a:endParaRPr lang="en-GB" dirty="0"/>
          </a:p>
        </p:txBody>
      </p:sp>
      <p:pic>
        <p:nvPicPr>
          <p:cNvPr id="1026" name="Picture 2" descr="Business Process Improvement Free Content PNG, Clipart, Business ...">
            <a:extLst>
              <a:ext uri="{FF2B5EF4-FFF2-40B4-BE49-F238E27FC236}">
                <a16:creationId xmlns:a16="http://schemas.microsoft.com/office/drawing/2014/main" id="{9B1E07A8-E985-49B0-B650-9848F809AB4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41221" y="3104869"/>
            <a:ext cx="791964" cy="6482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usiness Process Improvement Free Content PNG, Clipart, Business ...">
            <a:extLst>
              <a:ext uri="{FF2B5EF4-FFF2-40B4-BE49-F238E27FC236}">
                <a16:creationId xmlns:a16="http://schemas.microsoft.com/office/drawing/2014/main" id="{A40054EB-F118-4C20-80B6-C7A80C999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258" y="4099389"/>
            <a:ext cx="791964" cy="6482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usiness Process Improvement Free Content PNG, Clipart, Business ...">
            <a:extLst>
              <a:ext uri="{FF2B5EF4-FFF2-40B4-BE49-F238E27FC236}">
                <a16:creationId xmlns:a16="http://schemas.microsoft.com/office/drawing/2014/main" id="{041208BC-3A9C-4660-8C15-F94F804CD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981" y="4099389"/>
            <a:ext cx="791964" cy="6482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usiness Process Improvement Free Content PNG, Clipart, Business ...">
            <a:extLst>
              <a:ext uri="{FF2B5EF4-FFF2-40B4-BE49-F238E27FC236}">
                <a16:creationId xmlns:a16="http://schemas.microsoft.com/office/drawing/2014/main" id="{6C878EAF-5D1C-4AA5-B53A-49D171771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946" y="3104869"/>
            <a:ext cx="791964" cy="6482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usiness Process Improvement Free Content PNG, Clipart, Business ...">
            <a:extLst>
              <a:ext uri="{FF2B5EF4-FFF2-40B4-BE49-F238E27FC236}">
                <a16:creationId xmlns:a16="http://schemas.microsoft.com/office/drawing/2014/main" id="{64663B4C-8CA3-4B4D-9CC2-F9AF9C63A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315" y="2323756"/>
            <a:ext cx="791964" cy="648261"/>
          </a:xfrm>
          <a:prstGeom prst="rect">
            <a:avLst/>
          </a:prstGeom>
          <a:noFill/>
          <a:extLst>
            <a:ext uri="{909E8E84-426E-40DD-AFC4-6F175D3DCCD1}">
              <a14:hiddenFill xmlns:a14="http://schemas.microsoft.com/office/drawing/2010/main">
                <a:solidFill>
                  <a:srgbClr val="FFFFFF"/>
                </a:solidFill>
              </a14:hiddenFill>
            </a:ext>
          </a:extLst>
        </p:spPr>
      </p:pic>
      <p:sp>
        <p:nvSpPr>
          <p:cNvPr id="10" name="Circle: Hollow 9">
            <a:extLst>
              <a:ext uri="{FF2B5EF4-FFF2-40B4-BE49-F238E27FC236}">
                <a16:creationId xmlns:a16="http://schemas.microsoft.com/office/drawing/2014/main" id="{10A9E892-1E11-4F4A-8957-B0E5BBA2A01F}"/>
              </a:ext>
            </a:extLst>
          </p:cNvPr>
          <p:cNvSpPr/>
          <p:nvPr/>
        </p:nvSpPr>
        <p:spPr>
          <a:xfrm>
            <a:off x="838199" y="1937857"/>
            <a:ext cx="3406629" cy="3456264"/>
          </a:xfrm>
          <a:prstGeom prst="donut">
            <a:avLst>
              <a:gd name="adj" fmla="val 8341"/>
            </a:avLst>
          </a:prstGeom>
          <a:solidFill>
            <a:srgbClr val="1C94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11" name="Arrow: Down 10">
            <a:extLst>
              <a:ext uri="{FF2B5EF4-FFF2-40B4-BE49-F238E27FC236}">
                <a16:creationId xmlns:a16="http://schemas.microsoft.com/office/drawing/2014/main" id="{2A52CA7F-D46B-4DED-B917-C1FD6595DD44}"/>
              </a:ext>
            </a:extLst>
          </p:cNvPr>
          <p:cNvSpPr/>
          <p:nvPr/>
        </p:nvSpPr>
        <p:spPr>
          <a:xfrm>
            <a:off x="3873267" y="3341858"/>
            <a:ext cx="421976" cy="64826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3" name="Arrow: Right 12">
            <a:extLst>
              <a:ext uri="{FF2B5EF4-FFF2-40B4-BE49-F238E27FC236}">
                <a16:creationId xmlns:a16="http://schemas.microsoft.com/office/drawing/2014/main" id="{B6A690D2-7EF1-419F-9A99-5E79DA34E5D5}"/>
              </a:ext>
            </a:extLst>
          </p:cNvPr>
          <p:cNvSpPr/>
          <p:nvPr/>
        </p:nvSpPr>
        <p:spPr>
          <a:xfrm>
            <a:off x="2212333" y="1858803"/>
            <a:ext cx="627928" cy="444369"/>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4" name="Arrow: Up 13">
            <a:extLst>
              <a:ext uri="{FF2B5EF4-FFF2-40B4-BE49-F238E27FC236}">
                <a16:creationId xmlns:a16="http://schemas.microsoft.com/office/drawing/2014/main" id="{7F8E4178-50CF-4BE7-AA08-60538CB2ED34}"/>
              </a:ext>
            </a:extLst>
          </p:cNvPr>
          <p:cNvSpPr/>
          <p:nvPr/>
        </p:nvSpPr>
        <p:spPr>
          <a:xfrm>
            <a:off x="787784" y="3209947"/>
            <a:ext cx="442453" cy="648261"/>
          </a:xfrm>
          <a:prstGeom prst="up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5" name="Arrow: Left 14">
            <a:extLst>
              <a:ext uri="{FF2B5EF4-FFF2-40B4-BE49-F238E27FC236}">
                <a16:creationId xmlns:a16="http://schemas.microsoft.com/office/drawing/2014/main" id="{F240A03E-D3C5-4217-961C-82CFBC500FA7}"/>
              </a:ext>
            </a:extLst>
          </p:cNvPr>
          <p:cNvSpPr/>
          <p:nvPr/>
        </p:nvSpPr>
        <p:spPr>
          <a:xfrm>
            <a:off x="2219981" y="4992274"/>
            <a:ext cx="702298" cy="480901"/>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224794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1E21DB-ED6B-41AA-9487-66908D08D09E}"/>
              </a:ext>
            </a:extLst>
          </p:cNvPr>
          <p:cNvPicPr>
            <a:picLocks noGrp="1" noChangeAspect="1"/>
          </p:cNvPicPr>
          <p:nvPr>
            <p:ph sz="half" idx="4294967295"/>
          </p:nvPr>
        </p:nvPicPr>
        <p:blipFill>
          <a:blip r:embed="rId2"/>
          <a:stretch>
            <a:fillRect/>
          </a:stretch>
        </p:blipFill>
        <p:spPr>
          <a:xfrm>
            <a:off x="596900" y="2012853"/>
            <a:ext cx="5102225" cy="3394075"/>
          </a:xfrm>
          <a:prstGeom prst="rect">
            <a:avLst/>
          </a:prstGeom>
        </p:spPr>
      </p:pic>
      <p:sp>
        <p:nvSpPr>
          <p:cNvPr id="6" name="TextBox 5">
            <a:extLst>
              <a:ext uri="{FF2B5EF4-FFF2-40B4-BE49-F238E27FC236}">
                <a16:creationId xmlns:a16="http://schemas.microsoft.com/office/drawing/2014/main" id="{D202D7F7-7EFB-4987-BE14-4656DDA8D2CF}"/>
              </a:ext>
            </a:extLst>
          </p:cNvPr>
          <p:cNvSpPr txBox="1"/>
          <p:nvPr/>
        </p:nvSpPr>
        <p:spPr>
          <a:xfrm>
            <a:off x="662730" y="906011"/>
            <a:ext cx="50363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venir Next LT Pro"/>
                <a:ea typeface="+mn-ea"/>
                <a:cs typeface="+mn-cs"/>
              </a:rPr>
              <a:t>Models predicted grave shortages of ICU beds and ventilators. Brand new mega-facilities built. New ventilators designed …</a:t>
            </a:r>
            <a:endParaRPr kumimoji="0" lang="en-GB" sz="1800" b="1" i="0" u="none" strike="noStrike" kern="1200" cap="none" spc="0" normalizeH="0" baseline="0" noProof="0" dirty="0">
              <a:ln>
                <a:noFill/>
              </a:ln>
              <a:solidFill>
                <a:srgbClr val="C00000"/>
              </a:solidFill>
              <a:effectLst/>
              <a:uLnTx/>
              <a:uFillTx/>
              <a:latin typeface="Avenir Next LT Pro"/>
              <a:ea typeface="+mn-ea"/>
              <a:cs typeface="+mn-cs"/>
            </a:endParaRPr>
          </a:p>
        </p:txBody>
      </p:sp>
      <p:sp>
        <p:nvSpPr>
          <p:cNvPr id="7" name="TextBox 6">
            <a:extLst>
              <a:ext uri="{FF2B5EF4-FFF2-40B4-BE49-F238E27FC236}">
                <a16:creationId xmlns:a16="http://schemas.microsoft.com/office/drawing/2014/main" id="{D8A0E540-FA75-42A7-8DDA-B5BA4C922974}"/>
              </a:ext>
            </a:extLst>
          </p:cNvPr>
          <p:cNvSpPr txBox="1"/>
          <p:nvPr/>
        </p:nvSpPr>
        <p:spPr>
          <a:xfrm>
            <a:off x="6191075" y="897622"/>
            <a:ext cx="5102225" cy="59877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venir Next LT Pro"/>
                <a:ea typeface="+mn-ea"/>
                <a:cs typeface="+mn-cs"/>
              </a:rPr>
              <a:t>… and not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LT Pro"/>
                <a:ea typeface="+mn-ea"/>
                <a:cs typeface="+mn-cs"/>
              </a:rPr>
              <a:t>ICU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Triage policy to stratify patients at different risk levels and to create different patient pathways.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Reutilise other ward space and create ‘hot and cold’ areas/corridors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Suspend much administrative and appraisal work</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Doubled and triple the number of doctors on rotas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Augment staff from other areas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Learn new techniques of intubation etc.</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Minimise risk of infection - segregate teams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Train on both the donning and doffing of PPE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70771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02C278-6DD7-4F7F-91E4-1EA7B5DE4A7D}"/>
              </a:ext>
            </a:extLst>
          </p:cNvPr>
          <p:cNvSpPr>
            <a:spLocks noGrp="1"/>
          </p:cNvSpPr>
          <p:nvPr>
            <p:ph type="title"/>
          </p:nvPr>
        </p:nvSpPr>
        <p:spPr/>
        <p:txBody>
          <a:bodyPr/>
          <a:lstStyle/>
          <a:p>
            <a:r>
              <a:rPr lang="en-US" dirty="0">
                <a:solidFill>
                  <a:srgbClr val="C00000"/>
                </a:solidFill>
              </a:rPr>
              <a:t>2</a:t>
            </a:r>
            <a:r>
              <a:rPr lang="en-US">
                <a:solidFill>
                  <a:srgbClr val="C00000"/>
                </a:solidFill>
              </a:rPr>
              <a:t>. </a:t>
            </a:r>
            <a:r>
              <a:rPr lang="en-US" dirty="0">
                <a:solidFill>
                  <a:srgbClr val="C00000"/>
                </a:solidFill>
              </a:rPr>
              <a:t>Drilling down: Sub-sub-groups of infection</a:t>
            </a:r>
            <a:endParaRPr lang="en-GB" dirty="0">
              <a:solidFill>
                <a:srgbClr val="C00000"/>
              </a:solidFill>
            </a:endParaRPr>
          </a:p>
        </p:txBody>
      </p:sp>
      <p:cxnSp>
        <p:nvCxnSpPr>
          <p:cNvPr id="8" name="Straight Arrow Connector 7">
            <a:extLst>
              <a:ext uri="{FF2B5EF4-FFF2-40B4-BE49-F238E27FC236}">
                <a16:creationId xmlns:a16="http://schemas.microsoft.com/office/drawing/2014/main" id="{2AF924B7-905D-4E29-918F-95E916879507}"/>
              </a:ext>
            </a:extLst>
          </p:cNvPr>
          <p:cNvCxnSpPr/>
          <p:nvPr/>
        </p:nvCxnSpPr>
        <p:spPr>
          <a:xfrm>
            <a:off x="3858936" y="2114026"/>
            <a:ext cx="0" cy="796954"/>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6D5323-8BDC-4171-9009-FEA448BA62A9}"/>
              </a:ext>
            </a:extLst>
          </p:cNvPr>
          <p:cNvCxnSpPr>
            <a:cxnSpLocks/>
          </p:cNvCxnSpPr>
          <p:nvPr/>
        </p:nvCxnSpPr>
        <p:spPr>
          <a:xfrm>
            <a:off x="3162650" y="2910980"/>
            <a:ext cx="1511417"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819BAAB-8447-48D7-905C-C8E986E59172}"/>
              </a:ext>
            </a:extLst>
          </p:cNvPr>
          <p:cNvCxnSpPr>
            <a:cxnSpLocks/>
          </p:cNvCxnSpPr>
          <p:nvPr/>
        </p:nvCxnSpPr>
        <p:spPr>
          <a:xfrm flipH="1">
            <a:off x="3162650" y="2910980"/>
            <a:ext cx="1398" cy="510329"/>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7291C77-E37B-4822-9DE7-63A7B9BB4885}"/>
              </a:ext>
            </a:extLst>
          </p:cNvPr>
          <p:cNvCxnSpPr>
            <a:cxnSpLocks/>
          </p:cNvCxnSpPr>
          <p:nvPr/>
        </p:nvCxnSpPr>
        <p:spPr>
          <a:xfrm flipH="1">
            <a:off x="4674067" y="2918671"/>
            <a:ext cx="1398" cy="510329"/>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C1E96BF-26E1-40DF-BE7F-4B2C35F24994}"/>
              </a:ext>
            </a:extLst>
          </p:cNvPr>
          <p:cNvSpPr/>
          <p:nvPr/>
        </p:nvSpPr>
        <p:spPr>
          <a:xfrm>
            <a:off x="2952925" y="3421309"/>
            <a:ext cx="434829" cy="34533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6" name="Rectangle 15">
            <a:extLst>
              <a:ext uri="{FF2B5EF4-FFF2-40B4-BE49-F238E27FC236}">
                <a16:creationId xmlns:a16="http://schemas.microsoft.com/office/drawing/2014/main" id="{A7F31338-9462-45A0-97FD-E3C082ADC222}"/>
              </a:ext>
            </a:extLst>
          </p:cNvPr>
          <p:cNvSpPr/>
          <p:nvPr/>
        </p:nvSpPr>
        <p:spPr>
          <a:xfrm>
            <a:off x="4387445" y="3453114"/>
            <a:ext cx="573244" cy="509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cxnSp>
        <p:nvCxnSpPr>
          <p:cNvPr id="18" name="Straight Arrow Connector 17">
            <a:extLst>
              <a:ext uri="{FF2B5EF4-FFF2-40B4-BE49-F238E27FC236}">
                <a16:creationId xmlns:a16="http://schemas.microsoft.com/office/drawing/2014/main" id="{F0C0DCD8-8309-4C6A-A465-3A93841D5B98}"/>
              </a:ext>
            </a:extLst>
          </p:cNvPr>
          <p:cNvCxnSpPr>
            <a:cxnSpLocks/>
          </p:cNvCxnSpPr>
          <p:nvPr/>
        </p:nvCxnSpPr>
        <p:spPr>
          <a:xfrm>
            <a:off x="3164048" y="3917659"/>
            <a:ext cx="0" cy="662012"/>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F8B47-DCAE-45A8-80F9-A58ADBB78344}"/>
              </a:ext>
            </a:extLst>
          </p:cNvPr>
          <p:cNvCxnSpPr>
            <a:cxnSpLocks/>
          </p:cNvCxnSpPr>
          <p:nvPr/>
        </p:nvCxnSpPr>
        <p:spPr>
          <a:xfrm>
            <a:off x="2406941" y="4579671"/>
            <a:ext cx="1511417"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2892B8F-4CD2-4C17-85E8-DC2F128132C1}"/>
              </a:ext>
            </a:extLst>
          </p:cNvPr>
          <p:cNvCxnSpPr>
            <a:cxnSpLocks/>
          </p:cNvCxnSpPr>
          <p:nvPr/>
        </p:nvCxnSpPr>
        <p:spPr>
          <a:xfrm flipH="1">
            <a:off x="3162649" y="2910980"/>
            <a:ext cx="1398" cy="510329"/>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6B04755-96B3-4600-A9A1-3AE9BFDBF09D}"/>
              </a:ext>
            </a:extLst>
          </p:cNvPr>
          <p:cNvCxnSpPr>
            <a:cxnSpLocks/>
          </p:cNvCxnSpPr>
          <p:nvPr/>
        </p:nvCxnSpPr>
        <p:spPr>
          <a:xfrm flipH="1">
            <a:off x="2405543" y="4579671"/>
            <a:ext cx="1398" cy="510329"/>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121E465-67EA-4B99-996B-02D6DAB90DA7}"/>
              </a:ext>
            </a:extLst>
          </p:cNvPr>
          <p:cNvCxnSpPr>
            <a:cxnSpLocks/>
          </p:cNvCxnSpPr>
          <p:nvPr/>
        </p:nvCxnSpPr>
        <p:spPr>
          <a:xfrm flipH="1">
            <a:off x="3929543" y="4579671"/>
            <a:ext cx="1398" cy="510329"/>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DDB33A6-954C-41C4-8A2A-6BFE3C0C0977}"/>
              </a:ext>
            </a:extLst>
          </p:cNvPr>
          <p:cNvSpPr/>
          <p:nvPr/>
        </p:nvSpPr>
        <p:spPr>
          <a:xfrm>
            <a:off x="2860652" y="3421308"/>
            <a:ext cx="581632" cy="51032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5" name="Rectangle 24">
            <a:extLst>
              <a:ext uri="{FF2B5EF4-FFF2-40B4-BE49-F238E27FC236}">
                <a16:creationId xmlns:a16="http://schemas.microsoft.com/office/drawing/2014/main" id="{C60979C3-AC50-42A9-AA03-33B0D8C88370}"/>
              </a:ext>
            </a:extLst>
          </p:cNvPr>
          <p:cNvSpPr/>
          <p:nvPr/>
        </p:nvSpPr>
        <p:spPr>
          <a:xfrm>
            <a:off x="2188128" y="5047359"/>
            <a:ext cx="434829" cy="34533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6" name="Rectangle 25">
            <a:extLst>
              <a:ext uri="{FF2B5EF4-FFF2-40B4-BE49-F238E27FC236}">
                <a16:creationId xmlns:a16="http://schemas.microsoft.com/office/drawing/2014/main" id="{279F7A23-F448-4D16-997E-EE9F564F305B}"/>
              </a:ext>
            </a:extLst>
          </p:cNvPr>
          <p:cNvSpPr/>
          <p:nvPr/>
        </p:nvSpPr>
        <p:spPr>
          <a:xfrm>
            <a:off x="3712128" y="5090000"/>
            <a:ext cx="434829" cy="345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7" name="TextBox 26">
            <a:extLst>
              <a:ext uri="{FF2B5EF4-FFF2-40B4-BE49-F238E27FC236}">
                <a16:creationId xmlns:a16="http://schemas.microsoft.com/office/drawing/2014/main" id="{919C32FA-7246-4B3F-B9DF-615297E67493}"/>
              </a:ext>
            </a:extLst>
          </p:cNvPr>
          <p:cNvSpPr txBox="1"/>
          <p:nvPr/>
        </p:nvSpPr>
        <p:spPr>
          <a:xfrm>
            <a:off x="5453543" y="2055303"/>
            <a:ext cx="5368255"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As with all diseases, </a:t>
            </a:r>
            <a:r>
              <a:rPr kumimoji="0" lang="en-US" sz="1800" b="0" i="0" u="none" strike="noStrike" kern="1200" cap="none" spc="0" normalizeH="0" baseline="0" noProof="0" dirty="0" err="1">
                <a:ln>
                  <a:noFill/>
                </a:ln>
                <a:solidFill>
                  <a:srgbClr val="000000"/>
                </a:solidFill>
                <a:effectLst/>
                <a:uLnTx/>
                <a:uFillTx/>
                <a:latin typeface="Avenir Next LT Pro"/>
                <a:ea typeface="+mn-ea"/>
                <a:cs typeface="+mn-cs"/>
              </a:rPr>
              <a:t>Covid</a:t>
            </a: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 incidence and infection rates vary significantly by social situation and social grouping.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Data quickly become available differentiating relatively high </a:t>
            </a:r>
            <a:r>
              <a:rPr kumimoji="0" lang="en-US" sz="1800" b="0" i="0" u="none" strike="noStrike" kern="1200" cap="none" spc="0" normalizeH="0" baseline="0" noProof="0" dirty="0">
                <a:ln>
                  <a:noFill/>
                </a:ln>
                <a:solidFill>
                  <a:srgbClr val="C00000"/>
                </a:solidFill>
                <a:effectLst/>
                <a:uLnTx/>
                <a:uFillTx/>
                <a:latin typeface="Avenir Next LT Pro"/>
                <a:ea typeface="+mn-ea"/>
                <a:cs typeface="+mn-cs"/>
              </a:rPr>
              <a:t>(red box) </a:t>
            </a: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and low </a:t>
            </a:r>
            <a:r>
              <a:rPr kumimoji="0" lang="en-US" sz="1800" b="0" i="0" u="none" strike="noStrike" kern="1200" cap="none" spc="0" normalizeH="0" baseline="0" noProof="0" dirty="0">
                <a:ln>
                  <a:noFill/>
                </a:ln>
                <a:solidFill>
                  <a:srgbClr val="54B520">
                    <a:lumMod val="75000"/>
                  </a:srgbClr>
                </a:solidFill>
                <a:effectLst/>
                <a:uLnTx/>
                <a:uFillTx/>
                <a:latin typeface="Avenir Next LT Pro"/>
                <a:ea typeface="+mn-ea"/>
                <a:cs typeface="+mn-cs"/>
              </a:rPr>
              <a:t>(green box) </a:t>
            </a: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transmission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But there are always exceptions. Thus in, say, the higher risk groups and settings, there will be those who remain infection free.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venir Next LT Pro"/>
                <a:ea typeface="+mn-ea"/>
                <a:cs typeface="+mn-cs"/>
              </a:rPr>
              <a:t>Analysis at the sub-sub-group level will begin to reveal key explanations for the different transmission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271241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8EC8-7AA2-4802-B64B-0A9966C0CE88}"/>
              </a:ext>
            </a:extLst>
          </p:cNvPr>
          <p:cNvSpPr>
            <a:spLocks noGrp="1"/>
          </p:cNvSpPr>
          <p:nvPr>
            <p:ph type="title"/>
          </p:nvPr>
        </p:nvSpPr>
        <p:spPr/>
        <p:txBody>
          <a:bodyPr/>
          <a:lstStyle/>
          <a:p>
            <a:r>
              <a:rPr lang="en-US">
                <a:solidFill>
                  <a:srgbClr val="C00000"/>
                </a:solidFill>
              </a:rPr>
              <a:t>Drilling down in the care home</a:t>
            </a:r>
            <a:endParaRPr lang="en-GB" dirty="0">
              <a:solidFill>
                <a:srgbClr val="C00000"/>
              </a:solidFill>
            </a:endParaRPr>
          </a:p>
        </p:txBody>
      </p:sp>
      <p:pic>
        <p:nvPicPr>
          <p:cNvPr id="3" name="Picture 2">
            <a:extLst>
              <a:ext uri="{FF2B5EF4-FFF2-40B4-BE49-F238E27FC236}">
                <a16:creationId xmlns:a16="http://schemas.microsoft.com/office/drawing/2014/main" id="{C8CAF8B2-7D9D-4724-9B98-99F53B4D3B83}"/>
              </a:ext>
            </a:extLst>
          </p:cNvPr>
          <p:cNvPicPr>
            <a:picLocks noChangeAspect="1"/>
          </p:cNvPicPr>
          <p:nvPr/>
        </p:nvPicPr>
        <p:blipFill>
          <a:blip r:embed="rId2"/>
          <a:stretch>
            <a:fillRect/>
          </a:stretch>
        </p:blipFill>
        <p:spPr>
          <a:xfrm>
            <a:off x="1249093" y="1615187"/>
            <a:ext cx="2833007" cy="4558393"/>
          </a:xfrm>
          <a:prstGeom prst="rect">
            <a:avLst/>
          </a:prstGeom>
        </p:spPr>
      </p:pic>
      <p:sp>
        <p:nvSpPr>
          <p:cNvPr id="4" name="TextBox 3">
            <a:extLst>
              <a:ext uri="{FF2B5EF4-FFF2-40B4-BE49-F238E27FC236}">
                <a16:creationId xmlns:a16="http://schemas.microsoft.com/office/drawing/2014/main" id="{5638E64C-A3BA-4486-803A-E5560C9AF089}"/>
              </a:ext>
            </a:extLst>
          </p:cNvPr>
          <p:cNvSpPr txBox="1"/>
          <p:nvPr/>
        </p:nvSpPr>
        <p:spPr>
          <a:xfrm>
            <a:off x="4599646" y="1690688"/>
            <a:ext cx="6343261"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Avenir Next LT Pro"/>
                <a:ea typeface="+mn-ea"/>
                <a:cs typeface="+mn-cs"/>
              </a:rPr>
              <a:t>Covid</a:t>
            </a:r>
            <a:r>
              <a:rPr kumimoji="0" lang="en-US" sz="1800" b="1" i="0" u="none" strike="noStrike" kern="1200" cap="none" spc="0" normalizeH="0" baseline="0" noProof="0" dirty="0">
                <a:ln>
                  <a:noFill/>
                </a:ln>
                <a:solidFill>
                  <a:srgbClr val="000000"/>
                </a:solidFill>
                <a:effectLst/>
                <a:uLnTx/>
                <a:uFillTx/>
                <a:latin typeface="Avenir Next LT Pro"/>
                <a:ea typeface="+mn-ea"/>
                <a:cs typeface="+mn-cs"/>
              </a:rPr>
              <a:t> infection and death rates in care homes were shockingly high in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venir Next LT Pro"/>
                <a:ea typeface="+mn-ea"/>
                <a:cs typeface="+mn-cs"/>
              </a:rPr>
              <a:t>Explanations abound</a:t>
            </a: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 Separation from the NHS provision. Chronic underfunding. Very poorly paid staff. Insecure employment conditions. Social distancing impossible, with patients with dementia and incontinence. Hopeless supply of PPE etc. etc.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venir Next LT Pro"/>
                <a:ea typeface="+mn-ea"/>
                <a:cs typeface="+mn-cs"/>
              </a:rPr>
              <a:t>But it remained the case that some care homes were </a:t>
            </a:r>
            <a:r>
              <a:rPr kumimoji="0" lang="en-US" sz="1800" b="1" i="0" u="none" strike="noStrike" kern="1200" cap="none" spc="0" normalizeH="0" baseline="0" noProof="0" dirty="0">
                <a:ln>
                  <a:noFill/>
                </a:ln>
                <a:solidFill>
                  <a:srgbClr val="D51769"/>
                </a:solidFill>
                <a:effectLst/>
                <a:uLnTx/>
                <a:uFillTx/>
                <a:latin typeface="Avenir Next LT Pro"/>
                <a:ea typeface="+mn-ea"/>
                <a:cs typeface="+mn-cs"/>
              </a:rPr>
              <a:t>‘hot spots’ </a:t>
            </a:r>
            <a:r>
              <a:rPr kumimoji="0" lang="en-US" sz="1800" b="1" i="0" u="none" strike="noStrike" kern="1200" cap="none" spc="0" normalizeH="0" baseline="0" noProof="0" dirty="0">
                <a:ln>
                  <a:noFill/>
                </a:ln>
                <a:solidFill>
                  <a:srgbClr val="000000"/>
                </a:solidFill>
                <a:effectLst/>
                <a:uLnTx/>
                <a:uFillTx/>
                <a:latin typeface="Avenir Next LT Pro"/>
                <a:ea typeface="+mn-ea"/>
                <a:cs typeface="+mn-cs"/>
              </a:rPr>
              <a:t>and some were </a:t>
            </a:r>
            <a:r>
              <a:rPr kumimoji="0" lang="en-US" sz="1800" b="1" i="0" u="none" strike="noStrike" kern="1200" cap="none" spc="0" normalizeH="0" baseline="0" noProof="0" dirty="0">
                <a:ln>
                  <a:noFill/>
                </a:ln>
                <a:solidFill>
                  <a:srgbClr val="54B520">
                    <a:lumMod val="75000"/>
                  </a:srgbClr>
                </a:solidFill>
                <a:effectLst/>
                <a:uLnTx/>
                <a:uFillTx/>
                <a:latin typeface="Avenir Next LT Pro"/>
                <a:ea typeface="+mn-ea"/>
                <a:cs typeface="+mn-cs"/>
              </a:rPr>
              <a:t>infection free</a:t>
            </a:r>
            <a:r>
              <a:rPr kumimoji="0" lang="en-US" sz="1800" b="1" i="0" u="none" strike="noStrike" kern="1200" cap="none" spc="0" normalizeH="0" baseline="0" noProof="0" dirty="0">
                <a:ln>
                  <a:noFill/>
                </a:ln>
                <a:solidFill>
                  <a:srgbClr val="000000"/>
                </a:solidFill>
                <a:effectLst/>
                <a:uLnTx/>
                <a:uFillTx/>
                <a:latin typeface="Avenir Next LT Pro"/>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000000"/>
                </a:solidFill>
                <a:latin typeface="Avenir Next LT Pro"/>
              </a:rPr>
              <a:t>Emerging</a:t>
            </a:r>
            <a:r>
              <a:rPr kumimoji="0" lang="en-US" sz="1800" b="1" i="0" u="none" strike="noStrike" kern="1200" cap="none" spc="0" normalizeH="0" baseline="0" noProof="0">
                <a:ln>
                  <a:noFill/>
                </a:ln>
                <a:solidFill>
                  <a:srgbClr val="000000"/>
                </a:solidFill>
                <a:effectLst/>
                <a:uLnTx/>
                <a:uFillTx/>
                <a:latin typeface="Avenir Next LT Pro"/>
                <a:ea typeface="+mn-ea"/>
                <a:cs typeface="+mn-cs"/>
              </a:rPr>
              <a:t> Explanations</a:t>
            </a:r>
            <a:r>
              <a:rPr kumimoji="0" lang="en-US" sz="1800" b="0" i="0" u="none" strike="noStrike" kern="1200" cap="none" spc="0" normalizeH="0" baseline="0" noProof="0">
                <a:ln>
                  <a:noFill/>
                </a:ln>
                <a:solidFill>
                  <a:srgbClr val="000000"/>
                </a:solidFill>
                <a:effectLst/>
                <a:uLnTx/>
                <a:uFillTx/>
                <a:latin typeface="Avenir Next LT Pro"/>
                <a:ea typeface="+mn-ea"/>
                <a:cs typeface="+mn-cs"/>
              </a:rPr>
              <a:t>. </a:t>
            </a: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I. In the face of staff shortages some care home shared many temporary agency workers. II. In order to free up space, some hospitals discharged older patients to care homes without adequate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3465220528"/>
      </p:ext>
    </p:extLst>
  </p:cSld>
  <p:clrMapOvr>
    <a:masterClrMapping/>
  </p:clrMapOvr>
</p:sld>
</file>

<file path=ppt/theme/theme1.xml><?xml version="1.0" encoding="utf-8"?>
<a:theme xmlns:a="http://schemas.openxmlformats.org/drawingml/2006/main" name="ShapesVTI">
  <a:themeElements>
    <a:clrScheme name="AnalogousFromDarkSeedLeftStep">
      <a:dk1>
        <a:srgbClr val="000000"/>
      </a:dk1>
      <a:lt1>
        <a:srgbClr val="FFFFFF"/>
      </a:lt1>
      <a:dk2>
        <a:srgbClr val="412425"/>
      </a:dk2>
      <a:lt2>
        <a:srgbClr val="E6E2E8"/>
      </a:lt2>
      <a:accent1>
        <a:srgbClr val="54B520"/>
      </a:accent1>
      <a:accent2>
        <a:srgbClr val="8AAE13"/>
      </a:accent2>
      <a:accent3>
        <a:srgbClr val="BA9E21"/>
      </a:accent3>
      <a:accent4>
        <a:srgbClr val="D56317"/>
      </a:accent4>
      <a:accent5>
        <a:srgbClr val="E7292C"/>
      </a:accent5>
      <a:accent6>
        <a:srgbClr val="D51769"/>
      </a:accent6>
      <a:hlink>
        <a:srgbClr val="C05542"/>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14</TotalTime>
  <Words>1268</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Next LT Pro</vt:lpstr>
      <vt:lpstr>Calibri</vt:lpstr>
      <vt:lpstr>nta</vt:lpstr>
      <vt:lpstr>Tw Cen MT</vt:lpstr>
      <vt:lpstr>ShapesVTI</vt:lpstr>
      <vt:lpstr>The Coronavirus Response: A Realistic Agenda for Evaluation</vt:lpstr>
      <vt:lpstr>Ovid on Covid!</vt:lpstr>
      <vt:lpstr>Elements of complexity, the Covid response ...</vt:lpstr>
      <vt:lpstr>PowerPoint Presentation</vt:lpstr>
      <vt:lpstr>The ‘fringe agenda’: incorporating five classic strategies from evaluation research</vt:lpstr>
      <vt:lpstr>1. Organisational learning</vt:lpstr>
      <vt:lpstr>PowerPoint Presentation</vt:lpstr>
      <vt:lpstr>2. Drilling down: Sub-sub-groups of infection</vt:lpstr>
      <vt:lpstr>Drilling down in the care home</vt:lpstr>
      <vt:lpstr>3. Recycle existing evidence: review and synthesis</vt:lpstr>
      <vt:lpstr>Calling about symptoms: Lessons from 111?</vt:lpstr>
      <vt:lpstr>4. Anticipating the unanticipated </vt:lpstr>
      <vt:lpstr>Researching the Unintended (Covid &amp; Crime)</vt:lpstr>
      <vt:lpstr>5. Same measure, different outcomes. Why?</vt:lpstr>
      <vt:lpstr>Social distancing in China and the USA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Coronavirus Response: A Realistic Agenda for Evaluation</dc:title>
  <dc:creator>Raymond Pawson</dc:creator>
  <cp:lastModifiedBy>Raymond Pawson</cp:lastModifiedBy>
  <cp:revision>3</cp:revision>
  <dcterms:created xsi:type="dcterms:W3CDTF">2020-06-20T10:14:40Z</dcterms:created>
  <dcterms:modified xsi:type="dcterms:W3CDTF">2020-06-20T10:29:02Z</dcterms:modified>
</cp:coreProperties>
</file>